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</p:sldMasterIdLst>
  <p:notesMasterIdLst>
    <p:notesMasterId r:id="rId21"/>
  </p:notesMasterIdLst>
  <p:sldIdLst>
    <p:sldId id="505" r:id="rId4"/>
    <p:sldId id="507" r:id="rId5"/>
    <p:sldId id="501" r:id="rId6"/>
    <p:sldId id="508" r:id="rId7"/>
    <p:sldId id="496" r:id="rId8"/>
    <p:sldId id="502" r:id="rId9"/>
    <p:sldId id="497" r:id="rId10"/>
    <p:sldId id="503" r:id="rId11"/>
    <p:sldId id="498" r:id="rId12"/>
    <p:sldId id="500" r:id="rId13"/>
    <p:sldId id="499" r:id="rId14"/>
    <p:sldId id="511" r:id="rId15"/>
    <p:sldId id="512" r:id="rId16"/>
    <p:sldId id="509" r:id="rId17"/>
    <p:sldId id="510" r:id="rId18"/>
    <p:sldId id="513" r:id="rId19"/>
    <p:sldId id="448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83" autoAdjust="0"/>
    <p:restoredTop sz="94660"/>
  </p:normalViewPr>
  <p:slideViewPr>
    <p:cSldViewPr snapToGrid="0">
      <p:cViewPr>
        <p:scale>
          <a:sx n="70" d="100"/>
          <a:sy n="70" d="100"/>
        </p:scale>
        <p:origin x="-642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B9FAD8-8828-48A3-B8B8-19098659BEAC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0D88F1-DBAD-4385-9BF3-3A0F75836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332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36AA7-D3A9-4A6A-BAAB-C8D48C606748}" type="datetime1">
              <a:rPr lang="en-US" smtClean="0"/>
              <a:t>9/6/2021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84701-81C0-4235-ACCF-80BC3C89886E}" type="datetime1">
              <a:rPr lang="en-US" smtClean="0"/>
              <a:t>9/6/2021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B95E6-27C9-41D0-B7A0-E1D31DC12F76}" type="datetime1">
              <a:rPr lang="en-US" smtClean="0"/>
              <a:t>9/6/2021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36AA7-D3A9-4A6A-BAAB-C8D48C606748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9/6/2021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40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AB7C2-7043-46D5-8269-C66BBA167B4B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9/6/2021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873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8C2F-C917-4159-B14C-D80444A7A62D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9/6/2021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99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4D936-F5F1-4A44-BC85-917C845AA184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9/6/2021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09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315BF-E31E-4ACA-A8F9-8F518CE4D930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9/6/2021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981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49D2C-33AF-4A6A-83A8-0A03C16F5A10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9/6/2021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54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580CA-2AD7-466F-A12C-BF7B57124FD0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9/6/2021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405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D838D-62DC-4FF4-8DC4-C1C54A94383D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9/6/2021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614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AB7C2-7043-46D5-8269-C66BBA167B4B}" type="datetime1">
              <a:rPr lang="en-US" smtClean="0"/>
              <a:t>9/6/2021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8A852-8299-48FA-A762-2186252894E0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9/6/2021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8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84701-81C0-4235-ACCF-80BC3C89886E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9/6/2021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07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B95E6-27C9-41D0-B7A0-E1D31DC12F76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9/6/2021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64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36AA7-D3A9-4A6A-BAAB-C8D48C606748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9/6/2021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037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AB7C2-7043-46D5-8269-C66BBA167B4B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9/6/2021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513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8C2F-C917-4159-B14C-D80444A7A62D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9/6/2021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33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4D936-F5F1-4A44-BC85-917C845AA184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9/6/2021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81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315BF-E31E-4ACA-A8F9-8F518CE4D930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9/6/2021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692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49D2C-33AF-4A6A-83A8-0A03C16F5A10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9/6/2021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19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580CA-2AD7-466F-A12C-BF7B57124FD0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9/6/2021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250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8C2F-C917-4159-B14C-D80444A7A62D}" type="datetime1">
              <a:rPr lang="en-US" smtClean="0"/>
              <a:t>9/6/2021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D838D-62DC-4FF4-8DC4-C1C54A94383D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9/6/2021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221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8A852-8299-48FA-A762-2186252894E0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9/6/2021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596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84701-81C0-4235-ACCF-80BC3C89886E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9/6/2021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40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B95E6-27C9-41D0-B7A0-E1D31DC12F76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9/6/2021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4D936-F5F1-4A44-BC85-917C845AA184}" type="datetime1">
              <a:rPr lang="en-US" smtClean="0"/>
              <a:t>9/6/2021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315BF-E31E-4ACA-A8F9-8F518CE4D930}" type="datetime1">
              <a:rPr lang="en-US" smtClean="0"/>
              <a:t>9/6/2021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49D2C-33AF-4A6A-83A8-0A03C16F5A10}" type="datetime1">
              <a:rPr lang="en-US" smtClean="0"/>
              <a:t>9/6/2021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580CA-2AD7-466F-A12C-BF7B57124FD0}" type="datetime1">
              <a:rPr lang="en-US" smtClean="0"/>
              <a:t>9/6/2021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D838D-62DC-4FF4-8DC4-C1C54A94383D}" type="datetime1">
              <a:rPr lang="en-US" smtClean="0"/>
              <a:t>9/6/2021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8A852-8299-48FA-A762-2186252894E0}" type="datetime1">
              <a:rPr lang="en-US" smtClean="0"/>
              <a:t>9/6/2021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6BAF-CC40-4483-BF0E-08DB81073341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49C2871-4B8E-4C24-BE32-2C4665B4A462}" type="datetime1">
              <a:rPr lang="en-US" smtClean="0"/>
              <a:t>9/6/2021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6136BAF-CC40-4483-BF0E-08DB8107334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49C2871-4B8E-4C24-BE32-2C4665B4A462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9/6/2021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6136BAF-CC40-4483-BF0E-08DB8107334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727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49C2871-4B8E-4C24-BE32-2C4665B4A462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9/6/2021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6136BAF-CC40-4483-BF0E-08DB8107334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086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microsoft.com/office/2007/relationships/hdphoto" Target="../media/hdphoto4.wdp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89189" y="189186"/>
            <a:ext cx="11839903" cy="6479626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8157" y="2766917"/>
            <a:ext cx="9321966" cy="1828799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fa-IR" sz="9600" dirty="0" smtClean="0">
                <a:effectLst/>
                <a:latin typeface="IranNastaliq" panose="02020505000000020003" pitchFamily="18" charset="0"/>
                <a:cs typeface="IranNastaliq" panose="02020505000000020003" pitchFamily="18" charset="0"/>
              </a:rPr>
              <a:t>معاونت تحقیقات و فناوری</a:t>
            </a:r>
            <a:endParaRPr lang="en-GB" sz="9600" dirty="0">
              <a:effectLst/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pic>
        <p:nvPicPr>
          <p:cNvPr id="7" name="Picture 2" descr="C:\Users\fg\Desktop\download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988"/>
          <a:stretch/>
        </p:blipFill>
        <p:spPr bwMode="auto">
          <a:xfrm>
            <a:off x="4109476" y="1307812"/>
            <a:ext cx="3563007" cy="1203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fg\Desktop\download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421"/>
          <a:stretch/>
        </p:blipFill>
        <p:spPr bwMode="auto">
          <a:xfrm>
            <a:off x="5344508" y="331080"/>
            <a:ext cx="1210147" cy="1138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650670" y="4583875"/>
            <a:ext cx="8680862" cy="1680448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fa-IR" sz="7100" dirty="0">
                <a:latin typeface="IranNastaliq" panose="02020505000000020003" pitchFamily="18" charset="0"/>
                <a:cs typeface="IranNastaliq" panose="02020505000000020003" pitchFamily="18" charset="0"/>
              </a:rPr>
              <a:t>گروه </a:t>
            </a:r>
            <a:r>
              <a:rPr lang="fa-IR" sz="7100" dirty="0" smtClean="0">
                <a:latin typeface="IranNastaliq" panose="02020505000000020003" pitchFamily="18" charset="0"/>
                <a:cs typeface="IranNastaliq" panose="02020505000000020003" pitchFamily="18" charset="0"/>
              </a:rPr>
              <a:t>توسعه </a:t>
            </a:r>
            <a:r>
              <a:rPr lang="fa-IR" sz="7100" dirty="0">
                <a:latin typeface="IranNastaliq" panose="02020505000000020003" pitchFamily="18" charset="0"/>
                <a:cs typeface="IranNastaliq" panose="02020505000000020003" pitchFamily="18" charset="0"/>
              </a:rPr>
              <a:t>فناوری سلامت</a:t>
            </a:r>
            <a:endParaRPr lang="en-GB" sz="71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  <a:p>
            <a:pPr algn="ctr"/>
            <a:r>
              <a:rPr lang="fa-IR" sz="5200" dirty="0" smtClean="0">
                <a:latin typeface="IranNastaliq" panose="02020505000000020003" pitchFamily="18" charset="0"/>
                <a:cs typeface="IranNastaliq" panose="02020505000000020003" pitchFamily="18" charset="0"/>
              </a:rPr>
              <a:t>دفتر ارتباط با صنعت و جامعه</a:t>
            </a:r>
          </a:p>
          <a:p>
            <a:pPr algn="ctr"/>
            <a:endParaRPr lang="fa-IR" sz="66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822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552604"/>
            <a:ext cx="559558" cy="305396"/>
          </a:xfrm>
        </p:spPr>
        <p:txBody>
          <a:bodyPr/>
          <a:lstStyle/>
          <a:p>
            <a:fld id="{D6136BAF-CC40-4483-BF0E-08DB81073341}" type="slidenum">
              <a:rPr lang="en-US" sz="140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pPr/>
              <a:t>10</a:t>
            </a:fld>
            <a:endParaRPr lang="en-US" sz="1400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0060" y="551209"/>
            <a:ext cx="8775511" cy="667992"/>
          </a:xfrm>
          <a:solidFill>
            <a:schemeClr val="accent1">
              <a:lumMod val="50000"/>
            </a:schemeClr>
          </a:solidFill>
        </p:spPr>
        <p:txBody>
          <a:bodyPr>
            <a:noAutofit/>
          </a:bodyPr>
          <a:lstStyle/>
          <a:p>
            <a:pPr marL="0" indent="0" algn="ctr" rtl="1">
              <a:lnSpc>
                <a:spcPct val="150000"/>
              </a:lnSpc>
              <a:buNone/>
            </a:pPr>
            <a:r>
              <a:rPr lang="fa-IR" sz="24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شیوه‏نامه‏ها و آیین‏نامه‏های موجود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6552607"/>
            <a:ext cx="12192000" cy="284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endParaRPr lang="fa-IR" sz="28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673" y="1288642"/>
            <a:ext cx="4830027" cy="2419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023" y="3924786"/>
            <a:ext cx="6881077" cy="2562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Left Arrow 2"/>
          <p:cNvSpPr/>
          <p:nvPr/>
        </p:nvSpPr>
        <p:spPr>
          <a:xfrm>
            <a:off x="10247195" y="5454650"/>
            <a:ext cx="584200" cy="4191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0849970" y="1336156"/>
            <a:ext cx="1342030" cy="2516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900" b="1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دانشگاه علوم پزشکی لرستان</a:t>
            </a:r>
            <a:endParaRPr lang="en-GB" sz="1400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</p:txBody>
      </p:sp>
      <p:pic>
        <p:nvPicPr>
          <p:cNvPr id="12" name="Picture 2" descr="C:\Users\fg\Desktop\ارتباط با صنعت\sanat jam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9970" y="5949"/>
            <a:ext cx="1342029" cy="134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107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552604"/>
            <a:ext cx="559558" cy="305396"/>
          </a:xfrm>
        </p:spPr>
        <p:txBody>
          <a:bodyPr/>
          <a:lstStyle/>
          <a:p>
            <a:fld id="{D6136BAF-CC40-4483-BF0E-08DB81073341}" type="slidenum">
              <a:rPr lang="en-US" sz="140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pPr/>
              <a:t>11</a:t>
            </a:fld>
            <a:endParaRPr lang="en-US" sz="1400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0060" y="551209"/>
            <a:ext cx="8775511" cy="667992"/>
          </a:xfrm>
          <a:solidFill>
            <a:schemeClr val="accent1">
              <a:lumMod val="50000"/>
            </a:schemeClr>
          </a:solidFill>
        </p:spPr>
        <p:txBody>
          <a:bodyPr>
            <a:noAutofit/>
          </a:bodyPr>
          <a:lstStyle/>
          <a:p>
            <a:pPr marL="0" indent="0" algn="ctr" rtl="1">
              <a:lnSpc>
                <a:spcPct val="150000"/>
              </a:lnSpc>
              <a:buNone/>
            </a:pPr>
            <a:r>
              <a:rPr lang="fa-IR" sz="24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شیوه‏نامه‏ها و آیین‏نامه‏های موجود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6552607"/>
            <a:ext cx="12192000" cy="284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endParaRPr lang="fa-IR" sz="28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pic>
        <p:nvPicPr>
          <p:cNvPr id="5122" name="Picture 2" descr="C:\Users\fg\Desktop\فرصت مطالعاتی در صنعت\شیوه_نامه_مصوب.t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966" y="1461034"/>
            <a:ext cx="3663034" cy="5091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309557"/>
            <a:ext cx="5996903" cy="2306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01" y="3821843"/>
            <a:ext cx="5626100" cy="261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0849970" y="1336156"/>
            <a:ext cx="1342030" cy="2516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900" b="1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دانشگاه علوم پزشکی لرستان</a:t>
            </a:r>
            <a:endParaRPr lang="en-GB" sz="1400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</p:txBody>
      </p:sp>
      <p:pic>
        <p:nvPicPr>
          <p:cNvPr id="12" name="Picture 2" descr="C:\Users\fg\Desktop\ارتباط با صنعت\sanat jame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9970" y="5949"/>
            <a:ext cx="1342029" cy="134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07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552604"/>
            <a:ext cx="559558" cy="305396"/>
          </a:xfrm>
        </p:spPr>
        <p:txBody>
          <a:bodyPr/>
          <a:lstStyle/>
          <a:p>
            <a:fld id="{D6136BAF-CC40-4483-BF0E-08DB81073341}" type="slidenum">
              <a:rPr lang="en-US" sz="140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pPr/>
              <a:t>12</a:t>
            </a:fld>
            <a:endParaRPr lang="en-US" sz="1400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0060" y="551209"/>
            <a:ext cx="8775511" cy="667992"/>
          </a:xfrm>
          <a:solidFill>
            <a:schemeClr val="accent1">
              <a:lumMod val="50000"/>
            </a:schemeClr>
          </a:solidFill>
        </p:spPr>
        <p:txBody>
          <a:bodyPr>
            <a:noAutofit/>
          </a:bodyPr>
          <a:lstStyle/>
          <a:p>
            <a:pPr marL="0" indent="0" algn="ctr" rtl="1">
              <a:lnSpc>
                <a:spcPct val="150000"/>
              </a:lnSpc>
              <a:buNone/>
            </a:pPr>
            <a:r>
              <a:rPr lang="fa-IR" sz="2400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پيش‏نويس تدوين شده</a:t>
            </a:r>
            <a:endParaRPr lang="fa-IR" sz="2400" dirty="0">
              <a:solidFill>
                <a:srgbClr val="FFFF00"/>
              </a:solidFill>
              <a:effectLst/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6552607"/>
            <a:ext cx="12192000" cy="284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endParaRPr lang="fa-IR" sz="28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0849970" y="1336156"/>
            <a:ext cx="1342030" cy="2516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900" b="1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دانشگاه علوم پزشکی لرستان</a:t>
            </a:r>
            <a:endParaRPr lang="en-GB" sz="1400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</p:txBody>
      </p:sp>
      <p:pic>
        <p:nvPicPr>
          <p:cNvPr id="12" name="Picture 2" descr="C:\Users\fg\Desktop\ارتباط با صنعت\sanat jam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9970" y="5949"/>
            <a:ext cx="1342029" cy="134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2597624" y="1365100"/>
            <a:ext cx="6096000" cy="18548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rtl="1">
              <a:lnSpc>
                <a:spcPct val="115000"/>
              </a:lnSpc>
              <a:spcAft>
                <a:spcPts val="800"/>
              </a:spcAft>
            </a:pPr>
            <a:r>
              <a:rPr lang="fa-IR" b="1" dirty="0">
                <a:latin typeface="Calibri"/>
                <a:ea typeface="Calibri"/>
                <a:cs typeface="B Titr"/>
              </a:rPr>
              <a:t>پیش‌نویس آیین‏نامۀ فرصت مطالعاتی داخلی اعضای هیئت‌علمی دانشگاه‏ها، دانشکده‏ها و مراکز تحقیقاتی و پژوهشی وزارت بهداشت،درمان و آموزش پزشکی در صنعت و </a:t>
            </a:r>
            <a:r>
              <a:rPr lang="fa-IR" b="1" dirty="0" smtClean="0">
                <a:latin typeface="Calibri"/>
                <a:ea typeface="Calibri"/>
                <a:cs typeface="B Titr"/>
              </a:rPr>
              <a:t>جامعه</a:t>
            </a:r>
            <a:r>
              <a:rPr lang="fa-IR" sz="1400" b="1" dirty="0">
                <a:latin typeface="Calibri"/>
                <a:ea typeface="Calibri"/>
                <a:cs typeface="B Nazanin"/>
              </a:rPr>
              <a:t> </a:t>
            </a:r>
            <a:endParaRPr lang="en-GB" sz="1100" dirty="0">
              <a:latin typeface="Calibri"/>
              <a:ea typeface="Calibri"/>
              <a:cs typeface="Arial"/>
            </a:endParaRPr>
          </a:p>
          <a:p>
            <a:pPr algn="ctr" rtl="1">
              <a:lnSpc>
                <a:spcPct val="115000"/>
              </a:lnSpc>
              <a:spcAft>
                <a:spcPts val="800"/>
              </a:spcAft>
            </a:pPr>
            <a:r>
              <a:rPr lang="fa-IR" sz="1600" b="1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تهیه و تنظیم: گروه فناوری سلامت دانشگاه علوم پزشکی لرستان </a:t>
            </a:r>
            <a:endParaRPr lang="en-GB" sz="1600" b="1" dirty="0">
              <a:solidFill>
                <a:srgbClr val="002060"/>
              </a:solidFill>
              <a:latin typeface="Calibri"/>
              <a:ea typeface="Calibri"/>
              <a:cs typeface="B Nazanin"/>
            </a:endParaRPr>
          </a:p>
          <a:p>
            <a:pPr algn="ctr" rtl="1">
              <a:lnSpc>
                <a:spcPct val="115000"/>
              </a:lnSpc>
              <a:spcAft>
                <a:spcPts val="800"/>
              </a:spcAft>
            </a:pPr>
            <a:r>
              <a:rPr lang="fa-IR" sz="1600" b="1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فهرست مطالب</a:t>
            </a:r>
            <a:endParaRPr lang="en-GB" sz="1600" b="1" dirty="0">
              <a:solidFill>
                <a:srgbClr val="002060"/>
              </a:solidFill>
              <a:latin typeface="Calibri"/>
              <a:ea typeface="Calibri"/>
              <a:cs typeface="B Nazanin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66364" y="3213332"/>
            <a:ext cx="431269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15000"/>
              </a:lnSpc>
              <a:spcAft>
                <a:spcPts val="800"/>
              </a:spcAft>
            </a:pPr>
            <a:r>
              <a:rPr lang="fa-IR" sz="1200" b="1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مقدمه</a:t>
            </a:r>
            <a:endParaRPr lang="en-GB" sz="1200" b="1" dirty="0">
              <a:solidFill>
                <a:srgbClr val="002060"/>
              </a:solidFill>
              <a:latin typeface="Calibri"/>
              <a:ea typeface="Calibri"/>
              <a:cs typeface="B Nazanin"/>
            </a:endParaRPr>
          </a:p>
          <a:p>
            <a:pPr algn="just" rtl="1">
              <a:lnSpc>
                <a:spcPct val="115000"/>
              </a:lnSpc>
              <a:spcAft>
                <a:spcPts val="800"/>
              </a:spcAft>
            </a:pPr>
            <a:r>
              <a:rPr lang="fa-IR" sz="1200" b="1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مادۀ 1: تعاریف و اختصارات</a:t>
            </a:r>
            <a:endParaRPr lang="en-GB" sz="1200" b="1" dirty="0">
              <a:solidFill>
                <a:srgbClr val="002060"/>
              </a:solidFill>
              <a:latin typeface="Calibri"/>
              <a:ea typeface="Calibri"/>
              <a:cs typeface="B Nazanin"/>
            </a:endParaRPr>
          </a:p>
          <a:p>
            <a:pPr algn="just" rtl="1">
              <a:lnSpc>
                <a:spcPct val="115000"/>
              </a:lnSpc>
              <a:spcAft>
                <a:spcPts val="800"/>
              </a:spcAft>
            </a:pPr>
            <a:r>
              <a:rPr lang="fa-IR" sz="1200" b="1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مادۀ 2: اهداف</a:t>
            </a:r>
            <a:endParaRPr lang="en-GB" sz="1200" b="1" dirty="0">
              <a:solidFill>
                <a:srgbClr val="002060"/>
              </a:solidFill>
              <a:latin typeface="Calibri"/>
              <a:ea typeface="Calibri"/>
              <a:cs typeface="B Nazanin"/>
            </a:endParaRPr>
          </a:p>
          <a:p>
            <a:pPr algn="just" rtl="1">
              <a:lnSpc>
                <a:spcPct val="115000"/>
              </a:lnSpc>
              <a:spcAft>
                <a:spcPts val="800"/>
              </a:spcAft>
            </a:pPr>
            <a:r>
              <a:rPr lang="fa-IR" sz="1200" b="1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مادۀ 3: شرایط اجرای دورۀ فرصت مطالعاتی</a:t>
            </a:r>
            <a:endParaRPr lang="en-GB" sz="1200" b="1" dirty="0">
              <a:solidFill>
                <a:srgbClr val="002060"/>
              </a:solidFill>
              <a:latin typeface="Calibri"/>
              <a:ea typeface="Calibri"/>
              <a:cs typeface="B Nazanin"/>
            </a:endParaRPr>
          </a:p>
          <a:p>
            <a:pPr algn="just" rtl="1">
              <a:lnSpc>
                <a:spcPct val="115000"/>
              </a:lnSpc>
              <a:spcAft>
                <a:spcPts val="800"/>
              </a:spcAft>
            </a:pPr>
            <a:r>
              <a:rPr lang="fa-IR" sz="1200" b="1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مادۀ 4: وظایف کمیتۀ ارزیابی مؤسسه</a:t>
            </a:r>
            <a:endParaRPr lang="en-GB" sz="1200" b="1" dirty="0">
              <a:solidFill>
                <a:srgbClr val="002060"/>
              </a:solidFill>
              <a:latin typeface="Calibri"/>
              <a:ea typeface="Calibri"/>
              <a:cs typeface="B Nazanin"/>
            </a:endParaRPr>
          </a:p>
          <a:p>
            <a:pPr algn="just" rtl="1">
              <a:lnSpc>
                <a:spcPct val="115000"/>
              </a:lnSpc>
              <a:spcAft>
                <a:spcPts val="800"/>
              </a:spcAft>
            </a:pPr>
            <a:r>
              <a:rPr lang="fa-IR" sz="1200" b="1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مادۀ 5: ضوابط و شرایط متقاضی </a:t>
            </a:r>
            <a:endParaRPr lang="en-GB" sz="1200" b="1" dirty="0">
              <a:solidFill>
                <a:srgbClr val="002060"/>
              </a:solidFill>
              <a:latin typeface="Calibri"/>
              <a:ea typeface="Calibri"/>
              <a:cs typeface="B Nazanin"/>
            </a:endParaRPr>
          </a:p>
          <a:p>
            <a:pPr algn="just" rtl="1">
              <a:lnSpc>
                <a:spcPct val="115000"/>
              </a:lnSpc>
              <a:spcAft>
                <a:spcPts val="800"/>
              </a:spcAft>
            </a:pPr>
            <a:r>
              <a:rPr lang="fa-IR" sz="1200" b="1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مادۀ 6: الزامات متقاضی </a:t>
            </a:r>
            <a:endParaRPr lang="en-GB" sz="1200" b="1" dirty="0">
              <a:solidFill>
                <a:srgbClr val="002060"/>
              </a:solidFill>
              <a:latin typeface="Calibri"/>
              <a:ea typeface="Calibri"/>
              <a:cs typeface="B Nazanin"/>
            </a:endParaRPr>
          </a:p>
          <a:p>
            <a:pPr algn="just" rtl="1">
              <a:lnSpc>
                <a:spcPct val="115000"/>
              </a:lnSpc>
              <a:spcAft>
                <a:spcPts val="800"/>
              </a:spcAft>
            </a:pPr>
            <a:r>
              <a:rPr lang="fa-IR" sz="1200" b="1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مادۀ 7: الزامات واحد صنعتی</a:t>
            </a:r>
            <a:endParaRPr lang="en-GB" sz="1200" b="1" dirty="0">
              <a:solidFill>
                <a:srgbClr val="002060"/>
              </a:solidFill>
              <a:latin typeface="Calibri"/>
              <a:ea typeface="Calibri"/>
              <a:cs typeface="B Nazanin"/>
            </a:endParaRPr>
          </a:p>
          <a:p>
            <a:pPr algn="just" rtl="1">
              <a:lnSpc>
                <a:spcPct val="115000"/>
              </a:lnSpc>
              <a:spcAft>
                <a:spcPts val="800"/>
              </a:spcAft>
            </a:pPr>
            <a:r>
              <a:rPr lang="fa-IR" sz="1200" b="1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مادۀ 8: امتیازات و اقدامات اجرایی مؤسسه</a:t>
            </a:r>
            <a:endParaRPr lang="en-GB" sz="1200" b="1" dirty="0">
              <a:solidFill>
                <a:srgbClr val="002060"/>
              </a:solidFill>
              <a:latin typeface="Calibri"/>
              <a:ea typeface="Calibri"/>
              <a:cs typeface="B Nazanin"/>
            </a:endParaRPr>
          </a:p>
          <a:p>
            <a:pPr algn="just" rtl="1">
              <a:lnSpc>
                <a:spcPct val="115000"/>
              </a:lnSpc>
              <a:spcAft>
                <a:spcPts val="800"/>
              </a:spcAft>
            </a:pPr>
            <a:r>
              <a:rPr lang="fa-IR" sz="1200" b="1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مادۀ 9: گزارش فرصت مطالعاتی</a:t>
            </a:r>
            <a:endParaRPr lang="en-GB" sz="1200" b="1" dirty="0">
              <a:solidFill>
                <a:srgbClr val="002060"/>
              </a:solidFill>
              <a:latin typeface="Calibri"/>
              <a:ea typeface="Calibri"/>
              <a:cs typeface="B Nazanin"/>
            </a:endParaRPr>
          </a:p>
        </p:txBody>
      </p:sp>
    </p:spTree>
    <p:extLst>
      <p:ext uri="{BB962C8B-B14F-4D97-AF65-F5344CB8AC3E}">
        <p14:creationId xmlns:p14="http://schemas.microsoft.com/office/powerpoint/2010/main" val="409686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552604"/>
            <a:ext cx="559558" cy="305396"/>
          </a:xfrm>
        </p:spPr>
        <p:txBody>
          <a:bodyPr/>
          <a:lstStyle/>
          <a:p>
            <a:fld id="{D6136BAF-CC40-4483-BF0E-08DB81073341}" type="slidenum">
              <a:rPr lang="en-US" sz="140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pPr/>
              <a:t>13</a:t>
            </a:fld>
            <a:endParaRPr lang="en-US" sz="1400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0060" y="551209"/>
            <a:ext cx="8775511" cy="667992"/>
          </a:xfrm>
          <a:solidFill>
            <a:schemeClr val="accent1">
              <a:lumMod val="50000"/>
            </a:schemeClr>
          </a:solidFill>
        </p:spPr>
        <p:txBody>
          <a:bodyPr>
            <a:noAutofit/>
          </a:bodyPr>
          <a:lstStyle/>
          <a:p>
            <a:pPr marL="0" indent="0" algn="ctr" rtl="1">
              <a:lnSpc>
                <a:spcPct val="150000"/>
              </a:lnSpc>
              <a:buNone/>
            </a:pPr>
            <a:r>
              <a:rPr lang="fa-IR" sz="24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نقاط قوت، ضعف، </a:t>
            </a:r>
            <a:r>
              <a:rPr lang="fa-IR" sz="2400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فرصت‏ها </a:t>
            </a:r>
            <a:r>
              <a:rPr lang="fa-IR" sz="24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و </a:t>
            </a:r>
            <a:r>
              <a:rPr lang="fa-IR" sz="2400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تهدید‏ها</a:t>
            </a:r>
            <a:endParaRPr lang="fa-IR" sz="2400" dirty="0">
              <a:solidFill>
                <a:srgbClr val="FFFF00"/>
              </a:solidFill>
              <a:effectLst/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6552607"/>
            <a:ext cx="12192000" cy="284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endParaRPr lang="fa-IR" sz="28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0849970" y="1336156"/>
            <a:ext cx="1342030" cy="2516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900" b="1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دانشگاه علوم پزشکی لرستان</a:t>
            </a:r>
            <a:endParaRPr lang="en-GB" sz="1400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</p:txBody>
      </p:sp>
      <p:pic>
        <p:nvPicPr>
          <p:cNvPr id="12" name="Picture 2" descr="C:\Users\fg\Desktop\ارتباط با صنعت\sanat jam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9970" y="5949"/>
            <a:ext cx="1342029" cy="134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627797" y="1587763"/>
            <a:ext cx="10617958" cy="477209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7104" y="1869743"/>
            <a:ext cx="10112992" cy="4895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4E67C8">
                    <a:lumMod val="50000"/>
                  </a:srgbClr>
                </a:solidFill>
                <a:cs typeface="B Titr" panose="00000700000000000000" pitchFamily="2" charset="-78"/>
              </a:rPr>
              <a:t>نقاط قوت و فرصت‏ها:</a:t>
            </a:r>
          </a:p>
          <a:p>
            <a:pPr marL="342900" indent="-342900" algn="just" rtl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کمک به افزایش شناخت اعضای هیئت‌علمی مؤسسه از فضای کار واقعي در صنعت و جامعه. </a:t>
            </a:r>
            <a:endParaRPr lang="en-GB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  <a:p>
            <a:pPr marL="342900" indent="-342900" algn="just" rtl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ایجاد </a:t>
            </a: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ارتباط مؤثر و منسجم مؤسسه با صنعت و </a:t>
            </a: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جامعه به همراه </a:t>
            </a: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توسعۀ همکاری‏های پایدار علمي و پژوهشي بین مؤسسه و واحد میزبان، </a:t>
            </a:r>
            <a:r>
              <a:rPr lang="fa-IR" sz="2400" dirty="0">
                <a:solidFill>
                  <a:srgbClr val="002060"/>
                </a:solidFill>
                <a:latin typeface="B Nazanin"/>
                <a:ea typeface="Calibri"/>
                <a:cs typeface="B Nazanin"/>
              </a:rPr>
              <a:t>توسعۀ همکاری‏های بین‌رشته‌ای و افزایش ارتباطات جهت شبکه‏سازی علمی. </a:t>
            </a:r>
            <a:endParaRPr lang="en-GB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  <a:p>
            <a:pPr marL="342900" indent="-342900" algn="just" rtl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استفادۀ </a:t>
            </a: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بهینه و مؤثر از امکانات، آزمایشگاه‏ها و تجهیزات واحدهای میزبان.</a:t>
            </a:r>
            <a:endParaRPr lang="en-GB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  <a:p>
            <a:pPr marL="342900" indent="-342900" algn="just" rtl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جهت</a:t>
            </a: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‏دهي به پژوهش‏های مؤسسه و گسترش دانش و فناوری کاربردی موردنیاز صنعت و جامعه. </a:t>
            </a:r>
            <a:endParaRPr lang="en-GB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  <a:p>
            <a:pPr marL="342900" indent="-342900" algn="just" rtl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انتقال </a:t>
            </a: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و ترویج یافته‏های جدید دانش و فناوری مؤسسه به صنعت و جامعه با هدف ارتقای توان علمي و فني واحدهای میزبان.</a:t>
            </a:r>
            <a:endParaRPr lang="en-GB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  <a:p>
            <a:pPr algn="r" rtl="1"/>
            <a:endParaRPr lang="fa-IR" sz="2000" dirty="0" smtClean="0">
              <a:solidFill>
                <a:srgbClr val="4E67C8">
                  <a:lumMod val="50000"/>
                </a:srgbClr>
              </a:solidFill>
              <a:cs typeface="B Titr" panose="00000700000000000000" pitchFamily="2" charset="-78"/>
            </a:endParaRPr>
          </a:p>
          <a:p>
            <a:pPr algn="r" rtl="1"/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002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552604"/>
            <a:ext cx="559558" cy="305396"/>
          </a:xfrm>
        </p:spPr>
        <p:txBody>
          <a:bodyPr/>
          <a:lstStyle/>
          <a:p>
            <a:fld id="{D6136BAF-CC40-4483-BF0E-08DB81073341}" type="slidenum">
              <a:rPr lang="en-US" sz="140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pPr/>
              <a:t>14</a:t>
            </a:fld>
            <a:endParaRPr lang="en-US" sz="1400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0060" y="551209"/>
            <a:ext cx="8775511" cy="667992"/>
          </a:xfrm>
          <a:solidFill>
            <a:schemeClr val="accent1">
              <a:lumMod val="50000"/>
            </a:schemeClr>
          </a:solidFill>
        </p:spPr>
        <p:txBody>
          <a:bodyPr>
            <a:noAutofit/>
          </a:bodyPr>
          <a:lstStyle/>
          <a:p>
            <a:pPr marL="0" indent="0" algn="ctr" rtl="1">
              <a:lnSpc>
                <a:spcPct val="150000"/>
              </a:lnSpc>
              <a:buNone/>
            </a:pPr>
            <a:r>
              <a:rPr lang="fa-IR" sz="24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نقاط قوت، ضعف، </a:t>
            </a:r>
            <a:r>
              <a:rPr lang="fa-IR" sz="2400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فرصت‏ها </a:t>
            </a:r>
            <a:r>
              <a:rPr lang="fa-IR" sz="24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و </a:t>
            </a:r>
            <a:r>
              <a:rPr lang="fa-IR" sz="2400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تهدید‏ها</a:t>
            </a:r>
            <a:endParaRPr lang="fa-IR" sz="2400" dirty="0">
              <a:solidFill>
                <a:srgbClr val="FFFF00"/>
              </a:solidFill>
              <a:effectLst/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6552607"/>
            <a:ext cx="12192000" cy="284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endParaRPr lang="fa-IR" sz="28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0849970" y="1336156"/>
            <a:ext cx="1342030" cy="2516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900" b="1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دانشگاه علوم پزشکی لرستان</a:t>
            </a:r>
            <a:endParaRPr lang="en-GB" sz="1400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</p:txBody>
      </p:sp>
      <p:pic>
        <p:nvPicPr>
          <p:cNvPr id="12" name="Picture 2" descr="C:\Users\fg\Desktop\ارتباط با صنعت\sanat jam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9970" y="5949"/>
            <a:ext cx="1342029" cy="134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627797" y="1587763"/>
            <a:ext cx="10617958" cy="477209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928048" y="1801503"/>
            <a:ext cx="10099342" cy="5217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نقاط قوت و فرصت‏ها:</a:t>
            </a:r>
          </a:p>
          <a:p>
            <a:pPr marL="342900" indent="-342900" algn="just" rtl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کمک به رفع مشکلات علمي و تخصصي واحد </a:t>
            </a: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میزبان </a:t>
            </a: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و مشکلات مربوط به سلامت کارکنان، فضا و محیط کار، تنوع و کیفیت محصول یا خدمات، قیمت، زمان </a:t>
            </a: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تحویل، افزايش بهره‏وري </a:t>
            </a: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و ... و ارائۀ پیشنهاد در جهت حل آنها با توجه به تخصص متقاضی.</a:t>
            </a:r>
            <a:endParaRPr lang="en-GB" sz="2400" dirty="0">
              <a:solidFill>
                <a:srgbClr val="002060"/>
              </a:solidFill>
              <a:latin typeface="Calibri"/>
              <a:ea typeface="Calibri"/>
              <a:cs typeface="B Nazanin"/>
            </a:endParaRPr>
          </a:p>
          <a:p>
            <a:pPr marL="342900" indent="-342900" algn="just" rtl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شناسایي فناوری‏های موردنیاز و ارائۀ پیشنهاد جهت تدوین یا انتقال فناوری به واحد میزبان.</a:t>
            </a:r>
            <a:endParaRPr lang="en-GB" sz="2400" dirty="0">
              <a:solidFill>
                <a:srgbClr val="002060"/>
              </a:solidFill>
              <a:latin typeface="Calibri"/>
              <a:ea typeface="Calibri"/>
              <a:cs typeface="B Nazanin"/>
            </a:endParaRPr>
          </a:p>
          <a:p>
            <a:pPr marL="342900" indent="-342900" algn="just" rtl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مشارکت در سیاست‏گذاری و تعریف پروژه‏هایی برای اصلاح فرایندهای تولید </a:t>
            </a: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محصولات و خدمات خصوصاً </a:t>
            </a: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در حوزۀ فناوری سلامت؛ با هدف ایجاد توسعۀ پایدار (مصرف بهینۀ انرژی، ارتقای سلامت و ایمني و بهبود شرایط زیست‌محیطی و ...)</a:t>
            </a:r>
            <a:endParaRPr lang="en-GB" sz="2400" dirty="0">
              <a:solidFill>
                <a:srgbClr val="002060"/>
              </a:solidFill>
              <a:latin typeface="Calibri"/>
              <a:ea typeface="Calibri"/>
              <a:cs typeface="B Nazanin"/>
            </a:endParaRPr>
          </a:p>
          <a:p>
            <a:pPr marL="342900" indent="-342900" algn="just" rtl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تعريف فرآيندهاي جديد توليد، قيمت‏گذاري، روش‏هاي انعقاد قراردادهاي اجراي پروژه‌های تحقيقات صنعتي با مؤسسه با توجه به ظرفيت و استعداد واحد میزبان و مؤسسه.</a:t>
            </a:r>
            <a:endParaRPr lang="en-GB" sz="2400" dirty="0">
              <a:solidFill>
                <a:srgbClr val="002060"/>
              </a:solidFill>
              <a:latin typeface="Calibri"/>
              <a:ea typeface="Calibri"/>
              <a:cs typeface="B Nazanin"/>
            </a:endParaRPr>
          </a:p>
          <a:p>
            <a:pPr algn="r" rtl="1"/>
            <a:endParaRPr lang="fa-IR" sz="2000" dirty="0" smtClean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  <a:p>
            <a:pPr algn="r" rt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298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552604"/>
            <a:ext cx="559558" cy="305396"/>
          </a:xfrm>
        </p:spPr>
        <p:txBody>
          <a:bodyPr/>
          <a:lstStyle/>
          <a:p>
            <a:fld id="{D6136BAF-CC40-4483-BF0E-08DB81073341}" type="slidenum">
              <a:rPr lang="en-US" sz="140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pPr/>
              <a:t>15</a:t>
            </a:fld>
            <a:endParaRPr lang="en-US" sz="1400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0060" y="551209"/>
            <a:ext cx="8775511" cy="667992"/>
          </a:xfrm>
          <a:solidFill>
            <a:schemeClr val="accent1">
              <a:lumMod val="50000"/>
            </a:schemeClr>
          </a:solidFill>
        </p:spPr>
        <p:txBody>
          <a:bodyPr>
            <a:noAutofit/>
          </a:bodyPr>
          <a:lstStyle/>
          <a:p>
            <a:pPr marL="0" indent="0" algn="ctr" rtl="1">
              <a:lnSpc>
                <a:spcPct val="150000"/>
              </a:lnSpc>
              <a:buNone/>
            </a:pPr>
            <a:r>
              <a:rPr lang="fa-IR" sz="24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نقاط قوت، ضعف، </a:t>
            </a:r>
            <a:r>
              <a:rPr lang="fa-IR" sz="2400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فرصت‏ها </a:t>
            </a:r>
            <a:r>
              <a:rPr lang="fa-IR" sz="24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و </a:t>
            </a:r>
            <a:r>
              <a:rPr lang="fa-IR" sz="2400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تهدید‏ها</a:t>
            </a:r>
            <a:endParaRPr lang="fa-IR" sz="2400" dirty="0">
              <a:solidFill>
                <a:srgbClr val="FFFF00"/>
              </a:solidFill>
              <a:effectLst/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6552607"/>
            <a:ext cx="12192000" cy="284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endParaRPr lang="fa-IR" sz="28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0849970" y="1336156"/>
            <a:ext cx="1342030" cy="2516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900" b="1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دانشگاه علوم پزشکی لرستان</a:t>
            </a:r>
            <a:endParaRPr lang="en-GB" sz="1400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</p:txBody>
      </p:sp>
      <p:pic>
        <p:nvPicPr>
          <p:cNvPr id="12" name="Picture 2" descr="C:\Users\fg\Desktop\ارتباط با صنعت\sanat jam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9970" y="5949"/>
            <a:ext cx="1342029" cy="134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627797" y="1587763"/>
            <a:ext cx="10617958" cy="477209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68991" y="1869743"/>
            <a:ext cx="10085695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2000" dirty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نقاط</a:t>
            </a:r>
            <a:r>
              <a:rPr lang="fa-IR" dirty="0" smtClean="0">
                <a:solidFill>
                  <a:prstClr val="black"/>
                </a:solidFill>
              </a:rPr>
              <a:t> </a:t>
            </a:r>
            <a:r>
              <a:rPr lang="fa-IR" sz="2000" dirty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ضعف و تهديد‏ها</a:t>
            </a:r>
            <a:r>
              <a:rPr lang="fa-IR" sz="2000" dirty="0" smtClean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: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بروكراسي اداري </a:t>
            </a: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طولاني </a:t>
            </a: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و پيچيده براي </a:t>
            </a: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تصويب مأموريت </a:t>
            </a: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فرصت‏هاي مطالعاتي صنعت و جامعۀ اعضاي هيئت </a:t>
            </a: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علمي (‏خصوصاً براي اعضاي هيئت علمي آموزشي).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آوردۀ مالي و گرفتن هزينه از واحدهاي ميزبان در قالب انجام فرصت مطالعاتي كار مشكلي است (اين </a:t>
            </a: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مس</a:t>
            </a: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ئ</a:t>
            </a: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له </a:t>
            </a: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ممكن است موجب لوث شدن اهداف و يا دور زدن كلي طرح شود).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اتكاي صرف بر نتايجي چون ارائۀ مقاله يا گزارش هم ممكن است اهداف اصلي انجام فرصت مطالعاتي را محقق نكند.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عدم وجود الزام و تكليف يا تشويق مناسب براي شركت در دوره‏هايي چون </a:t>
            </a: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فرصت‏هاي مطالعاتي صنعت و </a:t>
            </a: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جامعه مي‏تواند باعث مشاركت نكردن اعضاي هيئت علمي گردد.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نبود ساختار نظام‏مند براي شناسايي اولويت‏هاي فرصت‏هاي مطالعاتي واحدهاي ميزبان و فقدان واحدهاي ميزبان كافي در استان‏هاي كمتر برخوردار.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  عمل نكردن واحدهاي ميزبان به تعهدات خود در خصوص عضو هيئت علمي مأمور به صنعت. </a:t>
            </a:r>
            <a:endParaRPr lang="fa-IR" sz="2400" dirty="0">
              <a:solidFill>
                <a:srgbClr val="002060"/>
              </a:solidFill>
              <a:latin typeface="Calibri"/>
              <a:ea typeface="Calibri"/>
              <a:cs typeface="B Nazanin"/>
            </a:endParaRPr>
          </a:p>
          <a:p>
            <a:pPr algn="just" rtl="1"/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611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552604"/>
            <a:ext cx="559558" cy="305396"/>
          </a:xfrm>
        </p:spPr>
        <p:txBody>
          <a:bodyPr/>
          <a:lstStyle/>
          <a:p>
            <a:fld id="{D6136BAF-CC40-4483-BF0E-08DB81073341}" type="slidenum">
              <a:rPr lang="en-US" sz="140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pPr/>
              <a:t>16</a:t>
            </a:fld>
            <a:endParaRPr lang="en-US" sz="1400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0060" y="551209"/>
            <a:ext cx="8775511" cy="667992"/>
          </a:xfrm>
          <a:solidFill>
            <a:schemeClr val="accent1">
              <a:lumMod val="50000"/>
            </a:schemeClr>
          </a:solidFill>
        </p:spPr>
        <p:txBody>
          <a:bodyPr>
            <a:noAutofit/>
          </a:bodyPr>
          <a:lstStyle/>
          <a:p>
            <a:pPr marL="0" indent="0" algn="ctr" rtl="1">
              <a:lnSpc>
                <a:spcPct val="150000"/>
              </a:lnSpc>
              <a:buNone/>
            </a:pPr>
            <a:r>
              <a:rPr lang="fa-IR" sz="24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نقاط قوت، ضعف، </a:t>
            </a:r>
            <a:r>
              <a:rPr lang="fa-IR" sz="2400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فرصت‏ها </a:t>
            </a:r>
            <a:r>
              <a:rPr lang="fa-IR" sz="24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و </a:t>
            </a:r>
            <a:r>
              <a:rPr lang="fa-IR" sz="2400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تهدید‏ها</a:t>
            </a:r>
            <a:endParaRPr lang="fa-IR" sz="2400" dirty="0">
              <a:solidFill>
                <a:srgbClr val="FFFF00"/>
              </a:solidFill>
              <a:effectLst/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6552607"/>
            <a:ext cx="12192000" cy="284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endParaRPr lang="fa-IR" sz="28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0849970" y="1336156"/>
            <a:ext cx="1342030" cy="2516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900" b="1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دانشگاه علوم پزشکی لرستان</a:t>
            </a:r>
            <a:endParaRPr lang="en-GB" sz="1400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</p:txBody>
      </p:sp>
      <p:pic>
        <p:nvPicPr>
          <p:cNvPr id="12" name="Picture 2" descr="C:\Users\fg\Desktop\ارتباط با صنعت\sanat jam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9970" y="5949"/>
            <a:ext cx="1342029" cy="134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627797" y="1587763"/>
            <a:ext cx="10617958" cy="477209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68991" y="1869743"/>
            <a:ext cx="10085695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>
                <a:solidFill>
                  <a:srgbClr val="4E67C8">
                    <a:lumMod val="50000"/>
                  </a:srgbClr>
                </a:solidFill>
                <a:cs typeface="B Titr" panose="00000700000000000000" pitchFamily="2" charset="-78"/>
              </a:rPr>
              <a:t>نقاط</a:t>
            </a:r>
            <a:r>
              <a:rPr lang="fa-IR" dirty="0" smtClean="0">
                <a:solidFill>
                  <a:prstClr val="black"/>
                </a:solidFill>
              </a:rPr>
              <a:t> </a:t>
            </a:r>
            <a:r>
              <a:rPr lang="fa-IR" sz="2000" dirty="0">
                <a:solidFill>
                  <a:srgbClr val="4E67C8">
                    <a:lumMod val="50000"/>
                  </a:srgbClr>
                </a:solidFill>
                <a:cs typeface="B Titr" panose="00000700000000000000" pitchFamily="2" charset="-78"/>
              </a:rPr>
              <a:t>ضعف و تهديد‏ها</a:t>
            </a:r>
            <a:r>
              <a:rPr lang="fa-IR" sz="2000" dirty="0" smtClean="0">
                <a:solidFill>
                  <a:srgbClr val="4E67C8">
                    <a:lumMod val="50000"/>
                  </a:srgbClr>
                </a:solidFill>
                <a:cs typeface="B Titr" panose="00000700000000000000" pitchFamily="2" charset="-78"/>
              </a:rPr>
              <a:t>: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الزام گروه‏هاي خاصي از اعضاي هيئت علمي به گذراندن دورۀ فرصت مطالعاتي در صنعت. 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تقليل شأن و جايگاه اعضاي هيئت علمي.</a:t>
            </a:r>
            <a:endParaRPr lang="fa-IR" sz="2400" dirty="0">
              <a:solidFill>
                <a:srgbClr val="002060"/>
              </a:solidFill>
              <a:latin typeface="Calibri"/>
              <a:ea typeface="Calibri"/>
              <a:cs typeface="B Nazanin"/>
            </a:endParaRPr>
          </a:p>
          <a:p>
            <a:pPr algn="r" rtl="1"/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899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fg\Desktop\Cooperation-Industry-Universi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66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552604"/>
            <a:ext cx="559558" cy="305396"/>
          </a:xfrm>
        </p:spPr>
        <p:txBody>
          <a:bodyPr/>
          <a:lstStyle/>
          <a:p>
            <a:fld id="{D6136BAF-CC40-4483-BF0E-08DB81073341}" type="slidenum">
              <a:rPr lang="en-US" sz="1400" b="1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17</a:t>
            </a:fld>
            <a:endParaRPr lang="en-US" sz="1400" b="1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6552607"/>
            <a:ext cx="12192000" cy="284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endParaRPr lang="fa-IR" sz="28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754326" y="5409607"/>
            <a:ext cx="8683348" cy="1143000"/>
          </a:xfrm>
        </p:spPr>
        <p:txBody>
          <a:bodyPr/>
          <a:lstStyle/>
          <a:p>
            <a:pPr marL="0" indent="0">
              <a:buNone/>
            </a:pPr>
            <a:r>
              <a:rPr lang="fa-IR" sz="4400" dirty="0" smtClean="0"/>
              <a:t>با تشکر از توجه شما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151280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552604"/>
            <a:ext cx="559558" cy="305396"/>
          </a:xfrm>
        </p:spPr>
        <p:txBody>
          <a:bodyPr/>
          <a:lstStyle/>
          <a:p>
            <a:fld id="{D6136BAF-CC40-4483-BF0E-08DB81073341}" type="slidenum">
              <a:rPr lang="en-US" sz="140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pPr/>
              <a:t>2</a:t>
            </a:fld>
            <a:endParaRPr lang="en-US" sz="1400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5596" y="551209"/>
            <a:ext cx="8775511" cy="667992"/>
          </a:xfrm>
          <a:solidFill>
            <a:schemeClr val="accent1">
              <a:lumMod val="50000"/>
            </a:schemeClr>
          </a:solidFill>
        </p:spPr>
        <p:txBody>
          <a:bodyPr>
            <a:noAutofit/>
          </a:bodyPr>
          <a:lstStyle/>
          <a:p>
            <a:pPr marL="0" indent="0" algn="ctr" rtl="1">
              <a:lnSpc>
                <a:spcPct val="150000"/>
              </a:lnSpc>
              <a:buNone/>
            </a:pPr>
            <a:r>
              <a:rPr lang="fa-IR" sz="2400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تعاريف</a:t>
            </a:r>
            <a:endParaRPr lang="fa-IR" sz="2400" dirty="0">
              <a:solidFill>
                <a:srgbClr val="FFFF00"/>
              </a:solidFill>
              <a:effectLst/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6552607"/>
            <a:ext cx="12192000" cy="284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endParaRPr lang="fa-IR" sz="28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0849970" y="1336156"/>
            <a:ext cx="1342030" cy="2516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900" b="1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دانشگاه علوم پزشکی لرستان</a:t>
            </a:r>
            <a:endParaRPr lang="en-GB" sz="1400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</p:txBody>
      </p:sp>
      <p:pic>
        <p:nvPicPr>
          <p:cNvPr id="10" name="Picture 2" descr="C:\Users\fg\Desktop\ارتباط با صنعت\sanat jam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9970" y="5949"/>
            <a:ext cx="1342029" cy="134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8769" y="1756243"/>
            <a:ext cx="10757152" cy="5064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rtl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فرصت مطالعاتی در صنعت و جامعه</a:t>
            </a: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: دوره‏ای (مدت معينی) است که عضو هیئت‌علمی مأمور به صنعت و جامعه در واحد میزبان حضور دارد و به کار و پژوهش مي‏پردازد. </a:t>
            </a:r>
            <a:endParaRPr lang="fa-IR" sz="2400" dirty="0" smtClean="0">
              <a:solidFill>
                <a:srgbClr val="002060"/>
              </a:solidFill>
              <a:latin typeface="Calibri"/>
              <a:ea typeface="Calibri"/>
              <a:cs typeface="B Nazanin"/>
            </a:endParaRPr>
          </a:p>
          <a:p>
            <a:pPr marL="342900" indent="-342900" algn="just" rtl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صنعت و جامعه:</a:t>
            </a: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 به کلیۀ وزارتخانه‏ها، سازمان‏ها، مؤسسات، نهادها، مراکز پژوهشی و تحقیقاتی، صنایع، معادن، شرکت‏ها، کارخانه‏ها، صنوف و مراکز اداري و خدماتی اعم از دولتی و غیردولتی (بخش خصوصی) سفارش‌دهندۀ پژوهش، خدمات، آموزش یا مشاوره اطلاق می‏شود که طرف قرارداد مؤسسه و یا اعضای هیئت‌علمی آن باشند.</a:t>
            </a:r>
            <a:endParaRPr lang="en-GB" dirty="0">
              <a:latin typeface="Calibri"/>
              <a:ea typeface="Calibri"/>
              <a:cs typeface="Arial"/>
            </a:endParaRPr>
          </a:p>
          <a:p>
            <a:pPr marL="342900" indent="-342900" algn="just" rtl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واحد میزبان(صنعت میزبان)</a:t>
            </a: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: واحدی از صنعت و جامعه که آمادگی دارد اعضاي هیئت‌علمی متقاضي گذراندن دورۀ فرصت مطالعاتی در صنعت و جامعه را بپذیرد</a:t>
            </a: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.</a:t>
            </a:r>
          </a:p>
          <a:p>
            <a:pPr marL="342900" indent="-342900" algn="just" rtl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مؤسسه:</a:t>
            </a: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 کلیۀ دانشگاه‏ها، دانشکده‏ها، مراکز تحقیقاتی و پژوهشگاه‏ها و مراکز آموزشی وابسته به وزارت بهداشت، درمان و آموزش پزشکی.</a:t>
            </a:r>
            <a:endParaRPr lang="en-GB" dirty="0">
              <a:latin typeface="Calibri"/>
              <a:ea typeface="Calibri"/>
              <a:cs typeface="Arial"/>
            </a:endParaRPr>
          </a:p>
          <a:p>
            <a:pPr algn="just" rtl="1">
              <a:lnSpc>
                <a:spcPct val="115000"/>
              </a:lnSpc>
              <a:spcAft>
                <a:spcPts val="800"/>
              </a:spcAft>
            </a:pPr>
            <a:endParaRPr lang="en-GB" dirty="0">
              <a:latin typeface="Calibri"/>
              <a:ea typeface="Calibri"/>
              <a:cs typeface="Arial"/>
            </a:endParaRPr>
          </a:p>
          <a:p>
            <a:pPr algn="just" rtl="1">
              <a:lnSpc>
                <a:spcPct val="115000"/>
              </a:lnSpc>
              <a:spcAft>
                <a:spcPts val="800"/>
              </a:spcAft>
            </a:pPr>
            <a:endParaRPr lang="en-GB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46516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552604"/>
            <a:ext cx="559558" cy="305396"/>
          </a:xfrm>
        </p:spPr>
        <p:txBody>
          <a:bodyPr/>
          <a:lstStyle/>
          <a:p>
            <a:fld id="{D6136BAF-CC40-4483-BF0E-08DB81073341}" type="slidenum">
              <a:rPr lang="en-US" sz="140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pPr/>
              <a:t>3</a:t>
            </a:fld>
            <a:endParaRPr lang="en-US" sz="1400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0060" y="551209"/>
            <a:ext cx="8775511" cy="667992"/>
          </a:xfrm>
          <a:solidFill>
            <a:schemeClr val="accent1">
              <a:lumMod val="50000"/>
            </a:schemeClr>
          </a:solidFill>
        </p:spPr>
        <p:txBody>
          <a:bodyPr>
            <a:noAutofit/>
          </a:bodyPr>
          <a:lstStyle/>
          <a:p>
            <a:pPr marL="0" indent="0" algn="ctr" rtl="1">
              <a:lnSpc>
                <a:spcPct val="150000"/>
              </a:lnSpc>
              <a:buNone/>
            </a:pPr>
            <a:r>
              <a:rPr lang="fa-IR" sz="2400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اقدامات انجام شده</a:t>
            </a:r>
            <a:br>
              <a:rPr lang="fa-IR" sz="2400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</a:br>
            <a:endParaRPr lang="fa-IR" sz="2400" dirty="0">
              <a:solidFill>
                <a:srgbClr val="FFFF00"/>
              </a:solidFill>
              <a:effectLst/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6552607"/>
            <a:ext cx="12192000" cy="284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endParaRPr lang="fa-IR" sz="28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220" y="1333498"/>
            <a:ext cx="3633798" cy="51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148919" y="1820081"/>
            <a:ext cx="787475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 rtl="1">
              <a:buFont typeface="Arial" panose="020B0604020202020204" pitchFamily="34" charset="0"/>
              <a:buChar char="•"/>
            </a:pP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نامه به کلیۀ دانشگاه‏ها/دانشكده هاي وزارت بهداشت،درمان و آموزش پزشكي در خصوص ارسال </a:t>
            </a: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شیوه‏نامه</a:t>
            </a: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‏ها، </a:t>
            </a: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آیین‏نامه</a:t>
            </a: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‏ها، دستورالعمل‏ها و تجربیات مربوط به فرصت مطالعاتی اساتید در صنعت و جامعه</a:t>
            </a: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.</a:t>
            </a:r>
            <a:endParaRPr lang="fa-IR" sz="2400" dirty="0">
              <a:solidFill>
                <a:srgbClr val="002060"/>
              </a:solidFill>
              <a:latin typeface="Calibri"/>
              <a:ea typeface="Calibri"/>
              <a:cs typeface="B Nazanin"/>
            </a:endParaRP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رایزنی و احصای </a:t>
            </a: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شیوه‏نامه</a:t>
            </a: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‏ها، </a:t>
            </a: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آیین‏نامه</a:t>
            </a: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‏ها، دستورالعمل‏ها و تجربیات مربوط به فرصت مطالعاتی اساتید در صنعت و جامعه در دانشگاه‏های وزارت علوم، تحقیقات وفناوری</a:t>
            </a: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.</a:t>
            </a:r>
            <a:endParaRPr lang="fa-IR" sz="2400" dirty="0">
              <a:solidFill>
                <a:srgbClr val="002060"/>
              </a:solidFill>
              <a:latin typeface="Calibri"/>
              <a:ea typeface="Calibri"/>
              <a:cs typeface="B Nazanin"/>
            </a:endParaRP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مصاحبه و دریافت نظرات اساتید شرکت کننده در </a:t>
            </a: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طرح‏های </a:t>
            </a: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فرصت مطالعاتی در صنعت</a:t>
            </a: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.</a:t>
            </a: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تهيۀ پيش </a:t>
            </a: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نويس </a:t>
            </a: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آیین</a:t>
            </a:r>
            <a:r>
              <a:rPr lang="fa-IR" sz="24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‏نامۀ فرصت مطالعاتی داخلی اعضای هیئت‌علمی دانشگاه‏ها، دانشکده‏ها و مراکز تحقیقاتی و پژوهشی وزارت بهداشت،درمان و آموزش پزشکی در صنعت و </a:t>
            </a: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جامعه.</a:t>
            </a: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جلسات نقد و بررسي پيش نويس مذكور.</a:t>
            </a:r>
            <a:endParaRPr lang="en-GB" sz="2400" dirty="0">
              <a:solidFill>
                <a:srgbClr val="002060"/>
              </a:solidFill>
              <a:latin typeface="Calibri"/>
              <a:ea typeface="Calibri"/>
              <a:cs typeface="B Nazanin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0849970" y="1336156"/>
            <a:ext cx="1342030" cy="2516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900" b="1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دانشگاه علوم پزشکی لرستان</a:t>
            </a:r>
            <a:endParaRPr lang="en-GB" sz="1400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</p:txBody>
      </p:sp>
      <p:pic>
        <p:nvPicPr>
          <p:cNvPr id="12" name="Picture 2" descr="C:\Users\fg\Desktop\ارتباط با صنعت\sanat jam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9970" y="5949"/>
            <a:ext cx="1342029" cy="134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7593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552604"/>
            <a:ext cx="559558" cy="305396"/>
          </a:xfrm>
        </p:spPr>
        <p:txBody>
          <a:bodyPr/>
          <a:lstStyle/>
          <a:p>
            <a:fld id="{D6136BAF-CC40-4483-BF0E-08DB81073341}" type="slidenum">
              <a:rPr lang="en-US" sz="140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pPr/>
              <a:t>4</a:t>
            </a:fld>
            <a:endParaRPr lang="en-US" sz="1400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0060" y="551209"/>
            <a:ext cx="8775511" cy="667992"/>
          </a:xfrm>
          <a:solidFill>
            <a:schemeClr val="accent1">
              <a:lumMod val="50000"/>
            </a:schemeClr>
          </a:solidFill>
        </p:spPr>
        <p:txBody>
          <a:bodyPr>
            <a:noAutofit/>
          </a:bodyPr>
          <a:lstStyle/>
          <a:p>
            <a:pPr marL="0" indent="0" algn="ctr" rtl="1">
              <a:lnSpc>
                <a:spcPct val="150000"/>
              </a:lnSpc>
              <a:buNone/>
            </a:pPr>
            <a:r>
              <a:rPr lang="fa-IR" sz="2400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پاسخ ها / شیوه‏نامه‏ها </a:t>
            </a:r>
            <a:r>
              <a:rPr lang="fa-IR" sz="24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و </a:t>
            </a:r>
            <a:r>
              <a:rPr lang="fa-IR" sz="2400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آیین‏نامه‏های موجود</a:t>
            </a:r>
            <a:br>
              <a:rPr lang="fa-IR" sz="2400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</a:br>
            <a:endParaRPr lang="fa-IR" sz="2400" dirty="0">
              <a:solidFill>
                <a:srgbClr val="FFFF00"/>
              </a:solidFill>
              <a:effectLst/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6552607"/>
            <a:ext cx="12192000" cy="284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endParaRPr lang="fa-IR" sz="28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0849970" y="1336156"/>
            <a:ext cx="1342030" cy="2516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900" b="1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دانشگاه علوم پزشکی لرستان</a:t>
            </a:r>
            <a:endParaRPr lang="en-GB" sz="1400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</p:txBody>
      </p:sp>
      <p:pic>
        <p:nvPicPr>
          <p:cNvPr id="12" name="Picture 2" descr="C:\Users\fg\Desktop\ارتباط با صنعت\sanat jam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9970" y="5949"/>
            <a:ext cx="1342029" cy="134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50" t="15671" r="27310" b="6530"/>
          <a:stretch/>
        </p:blipFill>
        <p:spPr bwMode="auto">
          <a:xfrm>
            <a:off x="3462697" y="1347978"/>
            <a:ext cx="4905531" cy="4905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972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552604"/>
            <a:ext cx="559558" cy="305396"/>
          </a:xfrm>
        </p:spPr>
        <p:txBody>
          <a:bodyPr/>
          <a:lstStyle/>
          <a:p>
            <a:fld id="{D6136BAF-CC40-4483-BF0E-08DB81073341}" type="slidenum">
              <a:rPr lang="en-US" sz="140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pPr/>
              <a:t>5</a:t>
            </a:fld>
            <a:endParaRPr lang="en-US" sz="1400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0060" y="551209"/>
            <a:ext cx="8775511" cy="667992"/>
          </a:xfrm>
          <a:solidFill>
            <a:schemeClr val="accent1">
              <a:lumMod val="50000"/>
            </a:schemeClr>
          </a:solidFill>
        </p:spPr>
        <p:txBody>
          <a:bodyPr>
            <a:noAutofit/>
          </a:bodyPr>
          <a:lstStyle/>
          <a:p>
            <a:pPr marL="0" indent="0" algn="ctr" rtl="1">
              <a:lnSpc>
                <a:spcPct val="150000"/>
              </a:lnSpc>
              <a:buNone/>
            </a:pPr>
            <a:r>
              <a:rPr lang="fa-IR" sz="24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شیوه‏نامه‏ها و آیین‏نامه‏های موجود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6552607"/>
            <a:ext cx="12192000" cy="284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endParaRPr lang="fa-IR" sz="28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1335073"/>
            <a:ext cx="5838825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122" y="2311400"/>
            <a:ext cx="5651277" cy="397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0849970" y="1336156"/>
            <a:ext cx="1342030" cy="2516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900" b="1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دانشگاه علوم پزشکی لرستان</a:t>
            </a:r>
            <a:endParaRPr lang="en-GB" sz="1400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</p:txBody>
      </p:sp>
      <p:pic>
        <p:nvPicPr>
          <p:cNvPr id="12" name="Picture 2" descr="C:\Users\fg\Desktop\ارتباط با صنعت\sanat jam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9970" y="5949"/>
            <a:ext cx="1342029" cy="134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658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552604"/>
            <a:ext cx="559558" cy="305396"/>
          </a:xfrm>
        </p:spPr>
        <p:txBody>
          <a:bodyPr/>
          <a:lstStyle/>
          <a:p>
            <a:fld id="{D6136BAF-CC40-4483-BF0E-08DB81073341}" type="slidenum">
              <a:rPr lang="en-US" sz="140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pPr/>
              <a:t>6</a:t>
            </a:fld>
            <a:endParaRPr lang="en-US" sz="1400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0060" y="551209"/>
            <a:ext cx="8775511" cy="667992"/>
          </a:xfrm>
          <a:solidFill>
            <a:schemeClr val="accent1">
              <a:lumMod val="50000"/>
            </a:schemeClr>
          </a:solidFill>
        </p:spPr>
        <p:txBody>
          <a:bodyPr>
            <a:noAutofit/>
          </a:bodyPr>
          <a:lstStyle/>
          <a:p>
            <a:pPr marL="0" indent="0" algn="ctr" rtl="1">
              <a:lnSpc>
                <a:spcPct val="150000"/>
              </a:lnSpc>
              <a:buNone/>
            </a:pPr>
            <a:r>
              <a:rPr lang="fa-IR" sz="24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شیوه‏نامه‏ها و آیین‏نامه‏های موجود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6552607"/>
            <a:ext cx="12192000" cy="284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endParaRPr lang="fa-IR" sz="28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2" t="16320" r="24353" b="23264"/>
          <a:stretch/>
        </p:blipFill>
        <p:spPr bwMode="auto">
          <a:xfrm>
            <a:off x="202847" y="1716058"/>
            <a:ext cx="5893153" cy="4037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0" t="17452" r="5881" b="29498"/>
          <a:stretch/>
        </p:blipFill>
        <p:spPr bwMode="auto">
          <a:xfrm>
            <a:off x="6441687" y="2755900"/>
            <a:ext cx="5572512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867650" y="2698750"/>
            <a:ext cx="3009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 smtClean="0"/>
              <a:t>دانشگاه علوم پزشکی شهید بهشتی</a:t>
            </a:r>
            <a:endParaRPr lang="en-GB" sz="1400" dirty="0"/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0849970" y="1336156"/>
            <a:ext cx="1342030" cy="2516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900" b="1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دانشگاه علوم پزشکی لرستان</a:t>
            </a:r>
            <a:endParaRPr lang="en-GB" sz="1400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</p:txBody>
      </p:sp>
      <p:pic>
        <p:nvPicPr>
          <p:cNvPr id="14" name="Picture 2" descr="C:\Users\fg\Desktop\ارتباط با صنعت\sanat jam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9970" y="5949"/>
            <a:ext cx="1342029" cy="134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20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552604"/>
            <a:ext cx="559558" cy="305396"/>
          </a:xfrm>
        </p:spPr>
        <p:txBody>
          <a:bodyPr/>
          <a:lstStyle/>
          <a:p>
            <a:fld id="{D6136BAF-CC40-4483-BF0E-08DB81073341}" type="slidenum">
              <a:rPr lang="en-US" sz="140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pPr/>
              <a:t>7</a:t>
            </a:fld>
            <a:endParaRPr lang="en-US" sz="1400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0060" y="551209"/>
            <a:ext cx="8775511" cy="667992"/>
          </a:xfrm>
          <a:solidFill>
            <a:schemeClr val="accent1">
              <a:lumMod val="50000"/>
            </a:schemeClr>
          </a:solidFill>
        </p:spPr>
        <p:txBody>
          <a:bodyPr>
            <a:noAutofit/>
          </a:bodyPr>
          <a:lstStyle/>
          <a:p>
            <a:pPr marL="0" indent="0" algn="ctr" rtl="1">
              <a:lnSpc>
                <a:spcPct val="150000"/>
              </a:lnSpc>
              <a:buNone/>
            </a:pPr>
            <a:r>
              <a:rPr lang="fa-IR" sz="24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شیوه‏نامه‏ها و آیین‏نامه‏های موجود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6552607"/>
            <a:ext cx="12192000" cy="284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endParaRPr lang="fa-IR" sz="28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96"/>
          <a:stretch/>
        </p:blipFill>
        <p:spPr bwMode="auto">
          <a:xfrm>
            <a:off x="1681163" y="1548576"/>
            <a:ext cx="7229475" cy="442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0849970" y="1336156"/>
            <a:ext cx="1342030" cy="2516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900" b="1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دانشگاه علوم پزشکی لرستان</a:t>
            </a:r>
            <a:endParaRPr lang="en-GB" sz="1400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</p:txBody>
      </p:sp>
      <p:pic>
        <p:nvPicPr>
          <p:cNvPr id="11" name="Picture 2" descr="C:\Users\fg\Desktop\ارتباط با صنعت\sanat j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9970" y="5949"/>
            <a:ext cx="1342029" cy="134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325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552604"/>
            <a:ext cx="559558" cy="305396"/>
          </a:xfrm>
        </p:spPr>
        <p:txBody>
          <a:bodyPr/>
          <a:lstStyle/>
          <a:p>
            <a:fld id="{D6136BAF-CC40-4483-BF0E-08DB81073341}" type="slidenum">
              <a:rPr lang="en-US" sz="140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pPr/>
              <a:t>8</a:t>
            </a:fld>
            <a:endParaRPr lang="en-US" sz="1400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0060" y="551209"/>
            <a:ext cx="8775511" cy="667992"/>
          </a:xfrm>
          <a:solidFill>
            <a:schemeClr val="accent1">
              <a:lumMod val="50000"/>
            </a:schemeClr>
          </a:solidFill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fa-IR" sz="24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شیوه‏نامه‏ها و آیین‏نامه‏های موجود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6552607"/>
            <a:ext cx="12192000" cy="284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endParaRPr lang="fa-IR" sz="28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5" t="36689" r="8872" b="9740"/>
          <a:stretch/>
        </p:blipFill>
        <p:spPr bwMode="auto">
          <a:xfrm>
            <a:off x="695339" y="2334464"/>
            <a:ext cx="10313087" cy="3918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0849970" y="1336156"/>
            <a:ext cx="1342030" cy="2516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900" b="1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دانشگاه علوم پزشکی لرستان</a:t>
            </a:r>
            <a:endParaRPr lang="en-GB" sz="1400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</p:txBody>
      </p:sp>
      <p:pic>
        <p:nvPicPr>
          <p:cNvPr id="12" name="Picture 2" descr="C:\Users\fg\Desktop\ارتباط با صنعت\sanat j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9970" y="5949"/>
            <a:ext cx="1342029" cy="134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084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552604"/>
            <a:ext cx="559558" cy="305396"/>
          </a:xfrm>
        </p:spPr>
        <p:txBody>
          <a:bodyPr/>
          <a:lstStyle/>
          <a:p>
            <a:fld id="{D6136BAF-CC40-4483-BF0E-08DB81073341}" type="slidenum">
              <a:rPr lang="en-US" sz="140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pPr/>
              <a:t>9</a:t>
            </a:fld>
            <a:endParaRPr lang="en-US" sz="1400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0060" y="551209"/>
            <a:ext cx="8775511" cy="667992"/>
          </a:xfrm>
          <a:solidFill>
            <a:schemeClr val="accent1">
              <a:lumMod val="50000"/>
            </a:schemeClr>
          </a:solidFill>
        </p:spPr>
        <p:txBody>
          <a:bodyPr>
            <a:noAutofit/>
          </a:bodyPr>
          <a:lstStyle/>
          <a:p>
            <a:pPr marL="0" indent="0" algn="ctr" rtl="1">
              <a:lnSpc>
                <a:spcPct val="150000"/>
              </a:lnSpc>
              <a:buNone/>
            </a:pPr>
            <a:r>
              <a:rPr lang="fa-IR" sz="24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B Titr" panose="00000700000000000000" pitchFamily="2" charset="-78"/>
              </a:rPr>
              <a:t>شیوه‏نامه‏ها و آیین‏نامه‏های موجود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6552607"/>
            <a:ext cx="12192000" cy="284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endParaRPr lang="fa-IR" sz="28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1435098"/>
            <a:ext cx="3761772" cy="4838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0" t="8090" r="9040" b="10369"/>
          <a:stretch/>
        </p:blipFill>
        <p:spPr bwMode="auto">
          <a:xfrm>
            <a:off x="4762500" y="2692399"/>
            <a:ext cx="7037802" cy="3199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0849970" y="1336156"/>
            <a:ext cx="1342030" cy="2516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900" b="1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دانشگاه علوم پزشکی لرستان</a:t>
            </a:r>
            <a:endParaRPr lang="en-GB" sz="1400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</p:txBody>
      </p:sp>
      <p:pic>
        <p:nvPicPr>
          <p:cNvPr id="12" name="Picture 2" descr="C:\Users\fg\Desktop\ارتباط با صنعت\sanat jam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9970" y="5949"/>
            <a:ext cx="1342029" cy="134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941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9283</TotalTime>
  <Words>1118</Words>
  <Application>Microsoft Office PowerPoint</Application>
  <PresentationFormat>Custom</PresentationFormat>
  <Paragraphs>94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Slipstream</vt:lpstr>
      <vt:lpstr>1_Slipstream</vt:lpstr>
      <vt:lpstr>2_Slipstream</vt:lpstr>
      <vt:lpstr>معاونت تحقیقات و فناوری</vt:lpstr>
      <vt:lpstr>تعاريف</vt:lpstr>
      <vt:lpstr>اقدامات انجام شده </vt:lpstr>
      <vt:lpstr>پاسخ ها / شیوه‏نامه‏ها و آیین‏نامه‏های موجود </vt:lpstr>
      <vt:lpstr>شیوه‏نامه‏ها و آیین‏نامه‏های موجود</vt:lpstr>
      <vt:lpstr>شیوه‏نامه‏ها و آیین‏نامه‏های موجود</vt:lpstr>
      <vt:lpstr>شیوه‏نامه‏ها و آیین‏نامه‏های موجود</vt:lpstr>
      <vt:lpstr>شیوه‏نامه‏ها و آیین‏نامه‏های موجود</vt:lpstr>
      <vt:lpstr>شیوه‏نامه‏ها و آیین‏نامه‏های موجود</vt:lpstr>
      <vt:lpstr>شیوه‏نامه‏ها و آیین‏نامه‏های موجود</vt:lpstr>
      <vt:lpstr>شیوه‏نامه‏ها و آیین‏نامه‏های موجود</vt:lpstr>
      <vt:lpstr>پيش‏نويس تدوين شده</vt:lpstr>
      <vt:lpstr>نقاط قوت، ضعف، فرصت‏ها و تهدید‏ها</vt:lpstr>
      <vt:lpstr>نقاط قوت، ضعف، فرصت‏ها و تهدید‏ها</vt:lpstr>
      <vt:lpstr>نقاط قوت، ضعف، فرصت‏ها و تهدید‏ها</vt:lpstr>
      <vt:lpstr>نقاط قوت، ضعف، فرصت‏ها و تهدید‏ها</vt:lpstr>
      <vt:lpstr>با تشکر از توجه شما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Ehsan_Samaei</dc:creator>
  <cp:lastModifiedBy>fg</cp:lastModifiedBy>
  <cp:revision>443</cp:revision>
  <dcterms:created xsi:type="dcterms:W3CDTF">2018-03-01T21:01:31Z</dcterms:created>
  <dcterms:modified xsi:type="dcterms:W3CDTF">2021-09-06T07:54:58Z</dcterms:modified>
</cp:coreProperties>
</file>