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378" y="-25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57400"/>
            <a:ext cx="7851648" cy="1828800"/>
          </a:xfrm>
        </p:spPr>
        <p:txBody>
          <a:bodyPr/>
          <a:lstStyle/>
          <a:p>
            <a:r>
              <a:rPr lang="fa-IR" b="1" dirty="0">
                <a:latin typeface="F_Titr" pitchFamily="2" charset="2"/>
                <a:cs typeface="B Zar" pitchFamily="2" charset="-78"/>
              </a:rPr>
              <a:t>معاونت تحقیقات و فناوری دانشگاه علوم پزشکی اردبیل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038600"/>
            <a:ext cx="7854696" cy="942536"/>
          </a:xfrm>
        </p:spPr>
        <p:txBody>
          <a:bodyPr>
            <a:normAutofit/>
          </a:bodyPr>
          <a:lstStyle/>
          <a:p>
            <a:r>
              <a:rPr lang="fa-IR" b="1" dirty="0">
                <a:solidFill>
                  <a:schemeClr val="tx1"/>
                </a:solidFill>
                <a:latin typeface="F_Titr" pitchFamily="2" charset="2"/>
                <a:ea typeface="+mj-ea"/>
                <a:cs typeface="B Zar" pitchFamily="2" charset="-78"/>
              </a:rPr>
              <a:t>دفتر همکاری دانشگاه، صنعت و </a:t>
            </a:r>
            <a:r>
              <a:rPr lang="fa-IR" b="1" dirty="0" smtClean="0">
                <a:solidFill>
                  <a:schemeClr val="tx1"/>
                </a:solidFill>
                <a:latin typeface="F_Titr" pitchFamily="2" charset="2"/>
                <a:ea typeface="+mj-ea"/>
                <a:cs typeface="B Zar" pitchFamily="2" charset="-78"/>
              </a:rPr>
              <a:t>جامعه</a:t>
            </a:r>
          </a:p>
          <a:p>
            <a:r>
              <a:rPr lang="fa-IR" sz="1600" b="1" dirty="0" smtClean="0">
                <a:latin typeface="F_Titr" pitchFamily="2" charset="2"/>
                <a:ea typeface="+mj-ea"/>
                <a:cs typeface="B Zar" pitchFamily="2" charset="-78"/>
              </a:rPr>
              <a:t>امین </a:t>
            </a:r>
            <a:r>
              <a:rPr lang="fa-IR" sz="1600" b="1" dirty="0" err="1" smtClean="0">
                <a:latin typeface="F_Titr" pitchFamily="2" charset="2"/>
                <a:ea typeface="+mj-ea"/>
                <a:cs typeface="B Zar" pitchFamily="2" charset="-78"/>
              </a:rPr>
              <a:t>بابائی</a:t>
            </a:r>
            <a:r>
              <a:rPr lang="fa-IR" sz="1600" b="1" dirty="0" smtClean="0">
                <a:latin typeface="F_Titr" pitchFamily="2" charset="2"/>
                <a:ea typeface="+mj-ea"/>
                <a:cs typeface="B Zar" pitchFamily="2" charset="-78"/>
              </a:rPr>
              <a:t> پویا-مسئول دفتر  و عضو هیات علمی دانشگاه</a:t>
            </a:r>
            <a:endParaRPr lang="fa-IR" sz="1600" b="1" dirty="0">
              <a:solidFill>
                <a:schemeClr val="tx1"/>
              </a:solidFill>
              <a:latin typeface="F_Titr" pitchFamily="2" charset="2"/>
              <a:ea typeface="+mj-ea"/>
              <a:cs typeface="B Zar" pitchFamily="2" charset="-78"/>
            </a:endParaRPr>
          </a:p>
          <a:p>
            <a:endParaRPr lang="fa-IR" dirty="0"/>
          </a:p>
        </p:txBody>
      </p:sp>
      <p:pic>
        <p:nvPicPr>
          <p:cNvPr id="1026" name="Picture 2" descr="C:\Users\User\Desktop\1629697520-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30"/>
          <a:stretch/>
        </p:blipFill>
        <p:spPr bwMode="auto">
          <a:xfrm>
            <a:off x="2324100" y="667488"/>
            <a:ext cx="4648200" cy="110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876800"/>
            <a:ext cx="6210300" cy="1565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971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96112"/>
          </a:xfrm>
        </p:spPr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تاریخچه</a:t>
            </a:r>
            <a:endParaRPr lang="fa-IR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438912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دفتر </a:t>
            </a:r>
            <a:r>
              <a:rPr lang="fa-IR" sz="2800" b="1" dirty="0">
                <a:cs typeface="B Zar" pitchFamily="2" charset="-78"/>
              </a:rPr>
              <a:t>همکاری دانشگاه، صنعت و </a:t>
            </a:r>
            <a:r>
              <a:rPr lang="fa-IR" sz="2800" b="1" dirty="0" smtClean="0">
                <a:cs typeface="B Zar" pitchFamily="2" charset="-78"/>
              </a:rPr>
              <a:t>جامعه اردبیل  از </a:t>
            </a:r>
            <a:r>
              <a:rPr lang="fa-IR" sz="2800" b="1" dirty="0">
                <a:cs typeface="B Zar" pitchFamily="2" charset="-78"/>
              </a:rPr>
              <a:t>مهرماه ۱۳۹۶ فعالیت خود را شروع کرده است. </a:t>
            </a:r>
            <a:endParaRPr lang="fa-IR" sz="2800" b="1" dirty="0" smtClean="0">
              <a:cs typeface="B Zar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تدوین آیین نامه فرآیند تعاملات مالی و اداری </a:t>
            </a:r>
            <a:r>
              <a:rPr lang="fa-IR" sz="2800" b="1" dirty="0" err="1" smtClean="0">
                <a:cs typeface="B Zar" pitchFamily="2" charset="-78"/>
              </a:rPr>
              <a:t>د.ع.پ</a:t>
            </a:r>
            <a:r>
              <a:rPr lang="fa-IR" sz="2800" b="1" dirty="0" smtClean="0">
                <a:cs typeface="B Zar" pitchFamily="2" charset="-78"/>
              </a:rPr>
              <a:t>. اردبیل با سازمان ها، موسسات و صنایع در اسفند 1396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تشکیل کمیته مشورتی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تدوین فرم های قرارداد</a:t>
            </a:r>
          </a:p>
          <a:p>
            <a:pPr algn="r" rtl="1"/>
            <a:endParaRPr lang="fa-IR" b="1" dirty="0" smtClean="0">
              <a:cs typeface="B Zar" pitchFamily="2" charset="-78"/>
            </a:endParaRPr>
          </a:p>
          <a:p>
            <a:pPr algn="r" rtl="1"/>
            <a:endParaRPr lang="fa-IR" dirty="0">
              <a:cs typeface="B Zar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81182"/>
            <a:ext cx="3394075" cy="80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0200"/>
            <a:ext cx="3276600" cy="825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940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ماموریت</a:t>
            </a:r>
            <a:endParaRPr lang="fa-IR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 algn="r" rtl="1">
              <a:lnSpc>
                <a:spcPct val="170000"/>
              </a:lnSpc>
            </a:pPr>
            <a:r>
              <a:rPr lang="fa-IR" sz="2400" b="1" dirty="0">
                <a:cs typeface="B Zar" pitchFamily="2" charset="-78"/>
              </a:rPr>
              <a:t>اطلاع رسانی در زمینه توانمندی </a:t>
            </a:r>
            <a:r>
              <a:rPr lang="fa-IR" sz="2400" b="1" dirty="0" smtClean="0">
                <a:cs typeface="B Zar" pitchFamily="2" charset="-78"/>
              </a:rPr>
              <a:t>ها</a:t>
            </a:r>
            <a:endParaRPr lang="en-US" sz="2400" dirty="0">
              <a:cs typeface="B Zar" pitchFamily="2" charset="-78"/>
            </a:endParaRPr>
          </a:p>
          <a:p>
            <a:pPr lvl="0" algn="r" rtl="1">
              <a:lnSpc>
                <a:spcPct val="170000"/>
              </a:lnSpc>
            </a:pPr>
            <a:r>
              <a:rPr lang="fa-IR" sz="2400" b="1" dirty="0">
                <a:cs typeface="B Zar" pitchFamily="2" charset="-78"/>
              </a:rPr>
              <a:t>انعقاد تفاهم نامه های همکاری </a:t>
            </a:r>
            <a:endParaRPr lang="fa-IR" sz="2400" b="1" dirty="0" smtClean="0">
              <a:cs typeface="B Zar" pitchFamily="2" charset="-78"/>
            </a:endParaRPr>
          </a:p>
          <a:p>
            <a:pPr lvl="0" algn="r" rtl="1">
              <a:lnSpc>
                <a:spcPct val="170000"/>
              </a:lnSpc>
            </a:pPr>
            <a:r>
              <a:rPr lang="fa-IR" sz="2400" b="1" dirty="0" smtClean="0">
                <a:cs typeface="B Zar" pitchFamily="2" charset="-78"/>
              </a:rPr>
              <a:t>شناسایی </a:t>
            </a:r>
            <a:r>
              <a:rPr lang="fa-IR" sz="2400" b="1" dirty="0">
                <a:cs typeface="B Zar" pitchFamily="2" charset="-78"/>
              </a:rPr>
              <a:t>اولویت های تحقیقاتی </a:t>
            </a:r>
            <a:endParaRPr lang="fa-IR" sz="2400" b="1" dirty="0" smtClean="0">
              <a:cs typeface="B Zar" pitchFamily="2" charset="-78"/>
            </a:endParaRPr>
          </a:p>
          <a:p>
            <a:pPr lvl="0" algn="r" rtl="1">
              <a:lnSpc>
                <a:spcPct val="170000"/>
              </a:lnSpc>
            </a:pPr>
            <a:r>
              <a:rPr lang="fa-IR" sz="2400" b="1" dirty="0" smtClean="0">
                <a:cs typeface="B Zar" pitchFamily="2" charset="-78"/>
              </a:rPr>
              <a:t>برگزاری </a:t>
            </a:r>
            <a:r>
              <a:rPr lang="fa-IR" sz="2400" b="1" dirty="0">
                <a:cs typeface="B Zar" pitchFamily="2" charset="-78"/>
              </a:rPr>
              <a:t>بازدید از </a:t>
            </a:r>
            <a:r>
              <a:rPr lang="fa-IR" sz="2400" b="1" dirty="0" smtClean="0">
                <a:cs typeface="B Zar" pitchFamily="2" charset="-78"/>
              </a:rPr>
              <a:t>صنایع</a:t>
            </a:r>
            <a:endParaRPr lang="en-US" sz="2400" dirty="0">
              <a:cs typeface="B Zar" pitchFamily="2" charset="-78"/>
            </a:endParaRPr>
          </a:p>
          <a:p>
            <a:pPr lvl="0" algn="r" rtl="1">
              <a:lnSpc>
                <a:spcPct val="170000"/>
              </a:lnSpc>
            </a:pPr>
            <a:r>
              <a:rPr lang="fa-IR" sz="2400" b="1" dirty="0" smtClean="0">
                <a:cs typeface="B Zar" pitchFamily="2" charset="-78"/>
              </a:rPr>
              <a:t>هدایت پروژه </a:t>
            </a:r>
            <a:r>
              <a:rPr lang="fa-IR" sz="2400" b="1" dirty="0">
                <a:cs typeface="B Zar" pitchFamily="2" charset="-78"/>
              </a:rPr>
              <a:t>های تحقیقاتی </a:t>
            </a:r>
            <a:r>
              <a:rPr lang="fa-IR" sz="2400" b="1" dirty="0" smtClean="0">
                <a:cs typeface="B Zar" pitchFamily="2" charset="-78"/>
              </a:rPr>
              <a:t>به </a:t>
            </a:r>
            <a:r>
              <a:rPr lang="fa-IR" sz="2400" b="1" dirty="0">
                <a:cs typeface="B Zar" pitchFamily="2" charset="-78"/>
              </a:rPr>
              <a:t>سمت نیازها </a:t>
            </a:r>
            <a:endParaRPr lang="fa-IR" sz="2400" b="1" dirty="0" smtClean="0">
              <a:cs typeface="B Zar" pitchFamily="2" charset="-78"/>
            </a:endParaRPr>
          </a:p>
          <a:p>
            <a:pPr lvl="0" algn="r" rtl="1">
              <a:lnSpc>
                <a:spcPct val="170000"/>
              </a:lnSpc>
            </a:pPr>
            <a:r>
              <a:rPr lang="fa-IR" sz="2400" b="1" dirty="0" smtClean="0">
                <a:cs typeface="B Zar" pitchFamily="2" charset="-78"/>
              </a:rPr>
              <a:t>برگزاری کارگاه و </a:t>
            </a:r>
            <a:r>
              <a:rPr lang="fa-IR" sz="2400" b="1" dirty="0" err="1" smtClean="0">
                <a:cs typeface="B Zar" pitchFamily="2" charset="-78"/>
              </a:rPr>
              <a:t>وبینار</a:t>
            </a:r>
            <a:endParaRPr lang="en-US" sz="2400" dirty="0">
              <a:cs typeface="B Zar" pitchFamily="2" charset="-78"/>
            </a:endParaRPr>
          </a:p>
          <a:p>
            <a:pPr lvl="0" algn="r" rtl="1">
              <a:lnSpc>
                <a:spcPct val="170000"/>
              </a:lnSpc>
            </a:pPr>
            <a:r>
              <a:rPr lang="fa-IR" sz="2400" b="1" dirty="0" smtClean="0">
                <a:cs typeface="B Zar" pitchFamily="2" charset="-78"/>
              </a:rPr>
              <a:t>مشارکت </a:t>
            </a:r>
            <a:r>
              <a:rPr lang="fa-IR" sz="2400" b="1" dirty="0">
                <a:cs typeface="B Zar" pitchFamily="2" charset="-78"/>
              </a:rPr>
              <a:t>در پروژه های سایر سازمان ها و صنایع</a:t>
            </a:r>
            <a:endParaRPr lang="en-US" sz="2400" dirty="0">
              <a:cs typeface="B Zar" pitchFamily="2" charset="-78"/>
            </a:endParaRPr>
          </a:p>
          <a:p>
            <a:pPr lvl="0" algn="r" rtl="1">
              <a:lnSpc>
                <a:spcPct val="170000"/>
              </a:lnSpc>
            </a:pPr>
            <a:r>
              <a:rPr lang="fa-IR" sz="2400" b="1" dirty="0" smtClean="0">
                <a:cs typeface="B Zar" pitchFamily="2" charset="-78"/>
              </a:rPr>
              <a:t>جذب </a:t>
            </a:r>
            <a:r>
              <a:rPr lang="fa-IR" sz="2400" b="1" dirty="0">
                <a:cs typeface="B Zar" pitchFamily="2" charset="-78"/>
              </a:rPr>
              <a:t>سرمایه از طریق انجام آزمایشات تخصصی </a:t>
            </a:r>
            <a:endParaRPr lang="fa-IR" sz="2400" b="1" dirty="0" smtClean="0">
              <a:cs typeface="B Zar" pitchFamily="2" charset="-78"/>
            </a:endParaRPr>
          </a:p>
          <a:p>
            <a:pPr lvl="0" algn="r" rtl="1">
              <a:lnSpc>
                <a:spcPct val="170000"/>
              </a:lnSpc>
            </a:pPr>
            <a:r>
              <a:rPr lang="fa-IR" sz="2400" b="1" dirty="0" smtClean="0">
                <a:cs typeface="B Zar" pitchFamily="2" charset="-78"/>
              </a:rPr>
              <a:t>شناسایی </a:t>
            </a:r>
            <a:r>
              <a:rPr lang="fa-IR" sz="2400" b="1" dirty="0">
                <a:cs typeface="B Zar" pitchFamily="2" charset="-78"/>
              </a:rPr>
              <a:t>اساتید علاقه </a:t>
            </a:r>
            <a:r>
              <a:rPr lang="fa-IR" sz="2400" b="1" dirty="0" err="1">
                <a:cs typeface="B Zar" pitchFamily="2" charset="-78"/>
              </a:rPr>
              <a:t>مند</a:t>
            </a:r>
            <a:r>
              <a:rPr lang="fa-IR" sz="2400" b="1" dirty="0">
                <a:cs typeface="B Zar" pitchFamily="2" charset="-78"/>
              </a:rPr>
              <a:t> به همکاری در زمینه ارتباط دانشگاه با </a:t>
            </a:r>
            <a:r>
              <a:rPr lang="fa-IR" sz="2400" b="1" dirty="0" smtClean="0">
                <a:cs typeface="B Zar" pitchFamily="2" charset="-78"/>
              </a:rPr>
              <a:t>صنعت</a:t>
            </a:r>
          </a:p>
          <a:p>
            <a:pPr lvl="0" algn="r" rtl="1">
              <a:lnSpc>
                <a:spcPct val="170000"/>
              </a:lnSpc>
            </a:pPr>
            <a:r>
              <a:rPr lang="fa-IR" sz="2400" b="1" dirty="0" smtClean="0">
                <a:cs typeface="B Zar" pitchFamily="2" charset="-78"/>
              </a:rPr>
              <a:t>شناسایی </a:t>
            </a:r>
            <a:r>
              <a:rPr lang="fa-IR" sz="2400" b="1" dirty="0">
                <a:cs typeface="B Zar" pitchFamily="2" charset="-78"/>
              </a:rPr>
              <a:t>صنایع دارای مشکلات مواجهه با عوامل زیان آور شغلی و زیست محیطی </a:t>
            </a:r>
            <a:r>
              <a:rPr lang="fa-IR" sz="2400" b="1" dirty="0" smtClean="0">
                <a:cs typeface="B Zar" pitchFamily="2" charset="-78"/>
              </a:rPr>
              <a:t>و...</a:t>
            </a:r>
            <a:endParaRPr lang="fa-IR" sz="2400" b="1" dirty="0" smtClean="0">
              <a:cs typeface="B Zar" pitchFamily="2" charset="-78"/>
            </a:endParaRPr>
          </a:p>
          <a:p>
            <a:pPr lvl="0" algn="r" rtl="1">
              <a:lnSpc>
                <a:spcPct val="170000"/>
              </a:lnSpc>
            </a:pPr>
            <a:r>
              <a:rPr lang="fa-IR" sz="2400" b="1" dirty="0" smtClean="0">
                <a:cs typeface="B Zar" pitchFamily="2" charset="-78"/>
              </a:rPr>
              <a:t>مشارکت </a:t>
            </a:r>
            <a:r>
              <a:rPr lang="fa-IR" sz="2400" b="1" dirty="0">
                <a:cs typeface="B Zar" pitchFamily="2" charset="-78"/>
              </a:rPr>
              <a:t>در برگزاری همایش ها، سمینارها ، کارگاه های آموزشی و نمایشگاه های </a:t>
            </a:r>
            <a:r>
              <a:rPr lang="fa-IR" sz="2400" b="1" dirty="0" smtClean="0">
                <a:cs typeface="B Zar" pitchFamily="2" charset="-78"/>
              </a:rPr>
              <a:t>تخصصی</a:t>
            </a:r>
            <a:endParaRPr lang="fa-IR" sz="2100" b="1" dirty="0" smtClean="0">
              <a:cs typeface="B Zar" pitchFamily="2" charset="-78"/>
            </a:endParaRPr>
          </a:p>
          <a:p>
            <a:pPr algn="r" rtl="1"/>
            <a:endParaRPr lang="fa-IR" dirty="0">
              <a:cs typeface="B Zar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04800"/>
            <a:ext cx="3660775" cy="868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5878"/>
            <a:ext cx="3744764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427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78094"/>
            <a:ext cx="8229600" cy="531606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b="1" dirty="0" smtClean="0">
                <a:solidFill>
                  <a:srgbClr val="FF0000"/>
                </a:solidFill>
                <a:cs typeface="B Zar" pitchFamily="2" charset="-78"/>
              </a:rPr>
              <a:t>اقدامات انجام شده (بازدیدها)</a:t>
            </a:r>
            <a:endParaRPr lang="fa-IR" sz="40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 fontScale="62500" lnSpcReduction="200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 smtClean="0">
                <a:cs typeface="B Nazanin" pitchFamily="2" charset="-78"/>
              </a:rPr>
              <a:t>شرکت </a:t>
            </a:r>
            <a:r>
              <a:rPr lang="fa-IR" sz="2800" b="1" dirty="0">
                <a:cs typeface="B Nazanin" pitchFamily="2" charset="-78"/>
              </a:rPr>
              <a:t>برق منطقه آذربایجان اردیبهشت</a:t>
            </a:r>
            <a:r>
              <a:rPr lang="en-US" sz="2800" b="1" dirty="0">
                <a:cs typeface="B Nazanin" pitchFamily="2" charset="-78"/>
              </a:rPr>
              <a:t> </a:t>
            </a:r>
            <a:r>
              <a:rPr lang="fa-IR" sz="2800" b="1" dirty="0">
                <a:cs typeface="B Nazanin" pitchFamily="2" charset="-78"/>
              </a:rPr>
              <a:t>1400 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شرکت </a:t>
            </a:r>
            <a:r>
              <a:rPr lang="fa-IR" sz="2800" b="1" dirty="0">
                <a:cs typeface="B Nazanin" pitchFamily="2" charset="-78"/>
              </a:rPr>
              <a:t>آذر فولاد گداز تبریز 99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کارخانه </a:t>
            </a:r>
            <a:r>
              <a:rPr lang="fa-IR" sz="2800" b="1" dirty="0">
                <a:cs typeface="B Nazanin" pitchFamily="2" charset="-78"/>
              </a:rPr>
              <a:t>الوند فولاد آریا (شهرک صنعتی حیدریه ابهر) 99/4/16 </a:t>
            </a:r>
            <a:r>
              <a:rPr lang="en-US" sz="2800" b="1" dirty="0">
                <a:cs typeface="B Nazanin" pitchFamily="2" charset="-78"/>
              </a:rPr>
              <a:t/>
            </a:r>
            <a:br>
              <a:rPr lang="en-US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کارخانه فرآورده </a:t>
            </a:r>
            <a:r>
              <a:rPr lang="fa-IR" sz="2800" b="1" dirty="0">
                <a:cs typeface="B Nazanin" pitchFamily="2" charset="-78"/>
              </a:rPr>
              <a:t>های ساختمانی </a:t>
            </a:r>
            <a:r>
              <a:rPr lang="fa-IR" sz="2800" b="1" dirty="0" err="1">
                <a:cs typeface="B Nazanin" pitchFamily="2" charset="-78"/>
              </a:rPr>
              <a:t>آذرساروج</a:t>
            </a:r>
            <a:r>
              <a:rPr lang="fa-IR" sz="2800" b="1" dirty="0">
                <a:cs typeface="B Nazanin" pitchFamily="2" charset="-78"/>
              </a:rPr>
              <a:t> </a:t>
            </a:r>
            <a:r>
              <a:rPr lang="fa-IR" sz="2800" b="1" dirty="0" smtClean="0">
                <a:cs typeface="B Nazanin" pitchFamily="2" charset="-78"/>
              </a:rPr>
              <a:t> </a:t>
            </a:r>
            <a:r>
              <a:rPr lang="fa-IR" sz="2800" b="1" dirty="0" err="1" smtClean="0">
                <a:cs typeface="B Nazanin" pitchFamily="2" charset="-78"/>
              </a:rPr>
              <a:t>سبلان</a:t>
            </a:r>
            <a:r>
              <a:rPr lang="fa-IR" sz="2800" b="1" dirty="0" smtClean="0">
                <a:cs typeface="B Nazanin" pitchFamily="2" charset="-78"/>
              </a:rPr>
              <a:t> </a:t>
            </a:r>
            <a:r>
              <a:rPr lang="fa-IR" sz="2800" b="1" dirty="0">
                <a:cs typeface="B Nazanin" pitchFamily="2" charset="-78"/>
              </a:rPr>
              <a:t>با اعضای هیات علمی  99/3/20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>
                <a:cs typeface="B Nazanin" pitchFamily="2" charset="-78"/>
              </a:rPr>
              <a:t>کارخانه سیمان </a:t>
            </a:r>
            <a:r>
              <a:rPr lang="fa-IR" sz="2800" b="1" dirty="0" err="1">
                <a:cs typeface="B Nazanin" pitchFamily="2" charset="-78"/>
              </a:rPr>
              <a:t>آرتا</a:t>
            </a:r>
            <a:r>
              <a:rPr lang="fa-IR" sz="2800" b="1" dirty="0">
                <a:cs typeface="B Nazanin" pitchFamily="2" charset="-78"/>
              </a:rPr>
              <a:t> اردبیل با اعضای هیات علمی 99/2/20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شرکت </a:t>
            </a:r>
            <a:r>
              <a:rPr lang="fa-IR" sz="2800" b="1" dirty="0">
                <a:cs typeface="B Nazanin" pitchFamily="2" charset="-78"/>
              </a:rPr>
              <a:t>صنایع شیر مشکین </a:t>
            </a:r>
            <a:r>
              <a:rPr lang="fa-IR" sz="2800" b="1" dirty="0" err="1">
                <a:cs typeface="B Nazanin" pitchFamily="2" charset="-78"/>
              </a:rPr>
              <a:t>لبن</a:t>
            </a:r>
            <a:r>
              <a:rPr lang="fa-IR" sz="2800" b="1" dirty="0">
                <a:cs typeface="B Nazanin" pitchFamily="2" charset="-78"/>
              </a:rPr>
              <a:t> 98/11/07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کارخانه </a:t>
            </a:r>
            <a:r>
              <a:rPr lang="fa-IR" sz="2800" b="1" dirty="0">
                <a:cs typeface="B Nazanin" pitchFamily="2" charset="-78"/>
              </a:rPr>
              <a:t>تولید مواد غذایی </a:t>
            </a:r>
            <a:r>
              <a:rPr lang="fa-IR" sz="2800" b="1" dirty="0" err="1">
                <a:cs typeface="B Nazanin" pitchFamily="2" charset="-78"/>
              </a:rPr>
              <a:t>آیقار</a:t>
            </a:r>
            <a:r>
              <a:rPr lang="fa-IR" sz="2800" b="1" dirty="0">
                <a:cs typeface="B Nazanin" pitchFamily="2" charset="-78"/>
              </a:rPr>
              <a:t> مشکین شهر 98/11/07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کارخانه </a:t>
            </a:r>
            <a:r>
              <a:rPr lang="fa-IR" sz="2800" b="1" dirty="0">
                <a:cs typeface="B Nazanin" pitchFamily="2" charset="-78"/>
              </a:rPr>
              <a:t>تولید الکل طبی آذربایجان 98/10/25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مجتمع </a:t>
            </a:r>
            <a:r>
              <a:rPr lang="fa-IR" sz="2800" b="1" dirty="0">
                <a:cs typeface="B Nazanin" pitchFamily="2" charset="-78"/>
              </a:rPr>
              <a:t>صنعتی گوشت اردبیل ۸/‏۲/‏۹۸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کارگاه </a:t>
            </a:r>
            <a:r>
              <a:rPr lang="fa-IR" sz="2800" b="1" dirty="0">
                <a:cs typeface="B Nazanin" pitchFamily="2" charset="-78"/>
              </a:rPr>
              <a:t>های مرکز تخصصی فنی حرفه ای اردبیل ۲۱/‏۲/‏۹۸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مرکز </a:t>
            </a:r>
            <a:r>
              <a:rPr lang="fa-IR" sz="2800" b="1" dirty="0">
                <a:cs typeface="B Nazanin" pitchFamily="2" charset="-78"/>
              </a:rPr>
              <a:t>رشد گیاهان دارویی جهاد دانشگاهی استان اردبیل ۲۹/‏۱۲/‏۹۷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آزمایشگاه </a:t>
            </a:r>
            <a:r>
              <a:rPr lang="fa-IR" sz="2800" b="1" dirty="0">
                <a:cs typeface="B Nazanin" pitchFamily="2" charset="-78"/>
              </a:rPr>
              <a:t>مرکزی دانشگاه محقق اردبیلی ۲۴/‏۹/‏۹۷</a:t>
            </a:r>
            <a:br>
              <a:rPr lang="fa-IR" sz="2800" b="1" dirty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آزمایشگاه </a:t>
            </a:r>
            <a:r>
              <a:rPr lang="fa-IR" sz="2800" b="1" dirty="0">
                <a:cs typeface="B Nazanin" pitchFamily="2" charset="-78"/>
              </a:rPr>
              <a:t>مرکزی دانشگاه محقق اردبیلی ۱۲/‏۹/‏۹۷</a:t>
            </a:r>
            <a:endParaRPr lang="fa-IR" b="1" dirty="0" smtClean="0">
              <a:cs typeface="B Zar" pitchFamily="2" charset="-78"/>
            </a:endParaRPr>
          </a:p>
          <a:p>
            <a:pPr algn="r" rtl="1"/>
            <a:endParaRPr lang="fa-IR" dirty="0">
              <a:cs typeface="B Zar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52400"/>
            <a:ext cx="2898775" cy="68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2184"/>
            <a:ext cx="2743200" cy="690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427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78094"/>
            <a:ext cx="8229600" cy="531606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b="1" dirty="0" smtClean="0">
                <a:solidFill>
                  <a:srgbClr val="FF0000"/>
                </a:solidFill>
                <a:cs typeface="B Zar" pitchFamily="2" charset="-78"/>
              </a:rPr>
              <a:t>اقدامات انجام شده </a:t>
            </a:r>
            <a:r>
              <a:rPr lang="fa-IR" sz="4000" b="1" dirty="0" smtClean="0">
                <a:solidFill>
                  <a:srgbClr val="FF0000"/>
                </a:solidFill>
                <a:cs typeface="B Zar" pitchFamily="2" charset="-78"/>
              </a:rPr>
              <a:t>(جلسه ها)</a:t>
            </a:r>
            <a:endParaRPr lang="fa-IR" sz="40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altLang="en-US" sz="1100" b="1" dirty="0">
                <a:latin typeface="samim"/>
                <a:cs typeface="B Nazanin" pitchFamily="2" charset="-78"/>
              </a:rPr>
              <a:t>برگزاری جلسه مشترک با شهرداری در خصوص بررسی تخصصی روشهای کنترل شیرابه زباله در محل دفن دائمی </a:t>
            </a:r>
            <a:r>
              <a:rPr lang="fa-IR" altLang="en-US" sz="1100" b="1" dirty="0" err="1">
                <a:latin typeface="samim"/>
                <a:cs typeface="B Nazanin" pitchFamily="2" charset="-78"/>
              </a:rPr>
              <a:t>پسماندهای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 شهری اردبیل ۲۵ تیر ماه ۹۹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>
                <a:latin typeface="samim"/>
                <a:cs typeface="B Nazanin" pitchFamily="2" charset="-78"/>
              </a:rPr>
              <a:t>جلسه مشترک رئیس و اعضای هیات علمی دانشکده بهداشت با </a:t>
            </a:r>
            <a:r>
              <a:rPr lang="fa-IR" altLang="en-US" sz="1100" b="1" dirty="0" smtClean="0">
                <a:latin typeface="samim"/>
                <a:cs typeface="B Nazanin" pitchFamily="2" charset="-78"/>
              </a:rPr>
              <a:t>مدیر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دفتر تحقیقات و بهره </a:t>
            </a:r>
            <a:r>
              <a:rPr lang="fa-IR" altLang="en-US" sz="1100" b="1" dirty="0" err="1">
                <a:latin typeface="samim"/>
                <a:cs typeface="B Nazanin" pitchFamily="2" charset="-78"/>
              </a:rPr>
              <a:t>وری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 شرکت آب و فاضلاب استان، </a:t>
            </a:r>
            <a:r>
              <a:rPr lang="fa-IR" altLang="en-US" sz="1100" b="1" dirty="0" smtClean="0">
                <a:latin typeface="samim"/>
                <a:cs typeface="B Nazanin" pitchFamily="2" charset="-78"/>
              </a:rPr>
              <a:t>معاون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برنامه ریزی و منابع انسانی شرکت آب و فاضلاب استان، </a:t>
            </a:r>
            <a:r>
              <a:rPr lang="fa-IR" altLang="en-US" sz="1100" b="1" dirty="0" smtClean="0">
                <a:latin typeface="samim"/>
                <a:cs typeface="B Nazanin" pitchFamily="2" charset="-78"/>
              </a:rPr>
              <a:t>مدیر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دفتر محیط زیست و کیفیت منابع آب شرکت آب منطقه ای و </a:t>
            </a:r>
            <a:r>
              <a:rPr lang="fa-IR" altLang="en-US" sz="1100" b="1" dirty="0" smtClean="0">
                <a:latin typeface="samim"/>
                <a:cs typeface="B Nazanin" pitchFamily="2" charset="-78"/>
              </a:rPr>
              <a:t>رئیس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گروه تحقیقات شرکت آب منطقه ای استان 15 تیر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>
                <a:latin typeface="samim"/>
                <a:cs typeface="B Nazanin" pitchFamily="2" charset="-78"/>
              </a:rPr>
              <a:t>برگزاری جلسه مشترک رئیس و اعضای هیات علمی دانشکده بهداشت با </a:t>
            </a:r>
            <a:r>
              <a:rPr lang="fa-IR" altLang="en-US" sz="1100" b="1" dirty="0" smtClean="0">
                <a:latin typeface="samim"/>
                <a:cs typeface="B Nazanin" pitchFamily="2" charset="-78"/>
              </a:rPr>
              <a:t>سرپرست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سازمان </a:t>
            </a:r>
            <a:r>
              <a:rPr lang="fa-IR" altLang="en-US" sz="1100" b="1" dirty="0" err="1">
                <a:latin typeface="samim"/>
                <a:cs typeface="B Nazanin" pitchFamily="2" charset="-78"/>
              </a:rPr>
              <a:t>پسماند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 شهری و </a:t>
            </a:r>
            <a:r>
              <a:rPr lang="fa-IR" altLang="en-US" sz="1100" b="1" dirty="0" smtClean="0">
                <a:latin typeface="samim"/>
                <a:cs typeface="B Nazanin" pitchFamily="2" charset="-78"/>
              </a:rPr>
              <a:t>مسئول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امور پژوهش و مطالعات شهری 2 تیر 99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>
                <a:latin typeface="samim"/>
                <a:cs typeface="B Nazanin" pitchFamily="2" charset="-78"/>
              </a:rPr>
              <a:t>برگزاری جلسه بررسی مشکلات مربوط به شرکت الکل سازی طبی آذربایجان 6 بهمن 98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 smtClean="0">
                <a:latin typeface="samim"/>
                <a:cs typeface="B Nazanin" pitchFamily="2" charset="-78"/>
              </a:rPr>
              <a:t>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جلسه دفتر همکاری دانشگاه، صنعت و جامعه با سلامت پایش کارکنان بانک ها 98/8/27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>
                <a:latin typeface="samim"/>
                <a:cs typeface="B Nazanin" pitchFamily="2" charset="-78"/>
              </a:rPr>
              <a:t>جلسه دفتر همکاری دانشگاه، صنعت و جامعه با نماینده فرودگاه استان اردبیل 98/5/9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>
                <a:latin typeface="samim"/>
                <a:cs typeface="B Nazanin" pitchFamily="2" charset="-78"/>
              </a:rPr>
              <a:t>جلسه دفتر همکاری دانشگاه، صنعت و جامعه با مرکز مطالعات و برنامه ریزی شهری شهردار اردبیل ۲۲/‏۴/‏۹۸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 smtClean="0">
                <a:latin typeface="samim"/>
                <a:cs typeface="B Nazanin" pitchFamily="2" charset="-78"/>
              </a:rPr>
              <a:t>جلسه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دفتر همکاری دانشگاه، صنعت و جامعه با سرپرست سازمان فرهنگی ورزشی شهرداری ۲۷/‏۳/‏۹۸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>
                <a:latin typeface="samim"/>
                <a:cs typeface="B Nazanin" pitchFamily="2" charset="-78"/>
              </a:rPr>
              <a:t>جلسه کمیته مشورتی دفتر همکاری دانشگاه، صنعت و جامعه 98/3/25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 smtClean="0">
                <a:latin typeface="samim"/>
                <a:cs typeface="B Nazanin" pitchFamily="2" charset="-78"/>
              </a:rPr>
              <a:t>جلسه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‬ دفتر همکاری دانشگاه، صنعت و جامعه با مدیرکل امور مالیاتی استان اردبیل ۲۵/‏۱/‏98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>
                <a:latin typeface="samim"/>
                <a:cs typeface="B Nazanin" pitchFamily="2" charset="-78"/>
              </a:rPr>
              <a:t>جلسه دفتر همکاری دانشگاه، صنعت و جامعه با صنایع و صنعت </a:t>
            </a:r>
            <a:r>
              <a:rPr lang="fa-IR" altLang="en-US" sz="1100" b="1" dirty="0" err="1">
                <a:latin typeface="samim"/>
                <a:cs typeface="B Nazanin" pitchFamily="2" charset="-78"/>
              </a:rPr>
              <a:t>ومعدن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 ۱۹/‏۱۲/‏۹۷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>
                <a:latin typeface="samim"/>
                <a:cs typeface="B Nazanin" pitchFamily="2" charset="-78"/>
              </a:rPr>
              <a:t>جلسه بررسی </a:t>
            </a:r>
            <a:r>
              <a:rPr lang="fa-IR" altLang="en-US" sz="1100" b="1" dirty="0" err="1">
                <a:latin typeface="samim"/>
                <a:cs typeface="B Nazanin" pitchFamily="2" charset="-78"/>
              </a:rPr>
              <a:t>زمینه‌های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 اجرایی تفاهم نامه همکاری فی مابین دانشگاه علوم پزشکی و شهرداری اردبیل ۱۵/‏۱۱/‏۹۷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 smtClean="0">
                <a:latin typeface="samim"/>
                <a:cs typeface="B Nazanin" pitchFamily="2" charset="-78"/>
              </a:rPr>
              <a:t>جلسه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امضا تفاهم نامه همکاری فی مابین دانشگاه علوم پزشکی اردبیل و شهرداری‬ اردبیل ‬ ۱۴/‏۹/‏۹۷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>
                <a:latin typeface="samim"/>
                <a:cs typeface="B Nazanin" pitchFamily="2" charset="-78"/>
              </a:rPr>
              <a:t>جلسه امضا تفاهم نامه همکاری فی مابین دانشگاه علوم پزشکی اردبیل و اداره‬ کل‬ استاندارد‬ استان‬ اردبیل ۱۴/‏۹/‏۹۷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 smtClean="0">
                <a:latin typeface="samim"/>
                <a:cs typeface="B Nazanin" pitchFamily="2" charset="-78"/>
              </a:rPr>
              <a:t>جلسه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امضا تفاهم نامه همکاری فی مابین دانشگاه علوم پزشکی اردبیل و دانشگاه محقق اردبیلی ۶/‏۹/‏۹۷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 smtClean="0">
                <a:latin typeface="samim"/>
                <a:cs typeface="B Nazanin" pitchFamily="2" charset="-78"/>
              </a:rPr>
              <a:t>جلسه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همفکری </a:t>
            </a:r>
            <a:r>
              <a:rPr lang="fa-IR" altLang="en-US" sz="1100" b="1" dirty="0" err="1">
                <a:latin typeface="samim"/>
                <a:cs typeface="B Nazanin" pitchFamily="2" charset="-78"/>
              </a:rPr>
              <a:t>سازمان‌های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 غیردولتی (</a:t>
            </a:r>
            <a:r>
              <a:rPr lang="en-US" altLang="en-US" sz="1100" b="1" dirty="0">
                <a:latin typeface="samim"/>
                <a:cs typeface="B Nazanin" pitchFamily="2" charset="-78"/>
              </a:rPr>
              <a:t>NGO) 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استان اردبیل</a:t>
            </a:r>
            <a:br>
              <a:rPr lang="fa-IR" altLang="en-US" sz="1100" b="1" dirty="0">
                <a:latin typeface="samim"/>
                <a:cs typeface="B Nazanin" pitchFamily="2" charset="-78"/>
              </a:rPr>
            </a:br>
            <a:r>
              <a:rPr lang="fa-IR" altLang="en-US" sz="1100" b="1" dirty="0">
                <a:latin typeface="samim"/>
                <a:cs typeface="B Nazanin" pitchFamily="2" charset="-78"/>
              </a:rPr>
              <a:t>جلسه بررسی راهکارهای بهبود مدیریت </a:t>
            </a:r>
            <a:r>
              <a:rPr lang="fa-IR" altLang="en-US" sz="1100" b="1" dirty="0" err="1">
                <a:latin typeface="samim"/>
                <a:cs typeface="B Nazanin" pitchFamily="2" charset="-78"/>
              </a:rPr>
              <a:t>پسماندشهری</a:t>
            </a:r>
            <a:r>
              <a:rPr lang="fa-IR" altLang="en-US" sz="1100" b="1" dirty="0">
                <a:latin typeface="samim"/>
                <a:cs typeface="B Nazanin" pitchFamily="2" charset="-78"/>
              </a:rPr>
              <a:t> اردبیل - در شهرداری اردبیل ۲۳/‏۴/‏</a:t>
            </a:r>
            <a:r>
              <a:rPr lang="fa-IR" altLang="en-US" sz="1100" b="1" dirty="0" smtClean="0">
                <a:latin typeface="samim"/>
                <a:cs typeface="B Nazanin" pitchFamily="2" charset="-78"/>
              </a:rPr>
              <a:t>۹۷</a:t>
            </a:r>
            <a:endParaRPr lang="fa-IR" sz="1100" dirty="0">
              <a:cs typeface="B Zar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52400"/>
            <a:ext cx="2898775" cy="68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2184"/>
            <a:ext cx="2743200" cy="690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548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2800" b="1" dirty="0">
                <a:solidFill>
                  <a:srgbClr val="FF0000"/>
                </a:solidFill>
                <a:cs typeface="B Zar" pitchFamily="2" charset="-78"/>
              </a:rPr>
              <a:t>اقدامات انجام شده (تفاهم نامه </a:t>
            </a:r>
            <a:r>
              <a:rPr lang="fa-IR" sz="2800" b="1" dirty="0" smtClean="0">
                <a:solidFill>
                  <a:srgbClr val="FF0000"/>
                </a:solidFill>
                <a:cs typeface="B Zar" pitchFamily="2" charset="-78"/>
              </a:rPr>
              <a:t>ها)</a:t>
            </a:r>
            <a:endParaRPr lang="fa-IR" sz="28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7620000" cy="556260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1400" b="1" dirty="0">
                <a:cs typeface="B Nazanin" pitchFamily="2" charset="-78"/>
              </a:rPr>
              <a:t>- جهاد دانشگاهی واحد استان اردبیل</a:t>
            </a:r>
            <a:br>
              <a:rPr lang="fa-IR" sz="1400" b="1" dirty="0">
                <a:cs typeface="B Nazanin" pitchFamily="2" charset="-78"/>
              </a:rPr>
            </a:br>
            <a:r>
              <a:rPr lang="fa-IR" sz="1400" b="1" dirty="0">
                <a:cs typeface="B Nazanin" pitchFamily="2" charset="-78"/>
              </a:rPr>
              <a:t>- اداره کل استاندارد استان اردبیل</a:t>
            </a:r>
            <a:br>
              <a:rPr lang="fa-IR" sz="1400" b="1" dirty="0">
                <a:cs typeface="B Nazanin" pitchFamily="2" charset="-78"/>
              </a:rPr>
            </a:br>
            <a:r>
              <a:rPr lang="fa-IR" sz="1400" b="1" dirty="0">
                <a:cs typeface="B Nazanin" pitchFamily="2" charset="-78"/>
              </a:rPr>
              <a:t>- نیروی انتظامی</a:t>
            </a:r>
            <a:br>
              <a:rPr lang="fa-IR" sz="1400" b="1" dirty="0">
                <a:cs typeface="B Nazanin" pitchFamily="2" charset="-78"/>
              </a:rPr>
            </a:br>
            <a:r>
              <a:rPr lang="fa-IR" sz="1400" b="1" dirty="0">
                <a:cs typeface="B Nazanin" pitchFamily="2" charset="-78"/>
              </a:rPr>
              <a:t>- دانشگاه محقق اردبیلی</a:t>
            </a:r>
            <a:br>
              <a:rPr lang="fa-IR" sz="1400" b="1" dirty="0">
                <a:cs typeface="B Nazanin" pitchFamily="2" charset="-78"/>
              </a:rPr>
            </a:br>
            <a:r>
              <a:rPr lang="fa-IR" sz="1400" b="1" dirty="0">
                <a:cs typeface="B Nazanin" pitchFamily="2" charset="-78"/>
              </a:rPr>
              <a:t>- </a:t>
            </a:r>
            <a:r>
              <a:rPr lang="fa-IR" sz="1400" b="1" dirty="0" smtClean="0">
                <a:cs typeface="B Nazanin" pitchFamily="2" charset="-78"/>
              </a:rPr>
              <a:t>شهرداری اردبیل</a:t>
            </a:r>
            <a:r>
              <a:rPr lang="fa-IR" sz="1400" b="1" dirty="0">
                <a:cs typeface="B Nazanin" pitchFamily="2" charset="-78"/>
              </a:rPr>
              <a:t/>
            </a:r>
            <a:br>
              <a:rPr lang="fa-IR" sz="1400" b="1" dirty="0">
                <a:cs typeface="B Nazanin" pitchFamily="2" charset="-78"/>
              </a:rPr>
            </a:br>
            <a:r>
              <a:rPr lang="fa-IR" sz="1400" b="1" dirty="0">
                <a:cs typeface="B Nazanin" pitchFamily="2" charset="-78"/>
              </a:rPr>
              <a:t>- سازمان صنعت، معدن و تجارت اردبیل</a:t>
            </a:r>
            <a:br>
              <a:rPr lang="fa-IR" sz="1400" b="1" dirty="0">
                <a:cs typeface="B Nazanin" pitchFamily="2" charset="-78"/>
              </a:rPr>
            </a:br>
            <a:r>
              <a:rPr lang="fa-IR" sz="1400" b="1" dirty="0">
                <a:cs typeface="B Nazanin" pitchFamily="2" charset="-78"/>
              </a:rPr>
              <a:t>- اداره کل حفاظت محیط زیست استان اردبیل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400" b="1" dirty="0" smtClean="0">
                <a:cs typeface="B Nazanin" pitchFamily="2" charset="-78"/>
              </a:rPr>
              <a:t>-شرکت </a:t>
            </a:r>
            <a:r>
              <a:rPr lang="fa-IR" sz="1400" b="1" dirty="0">
                <a:cs typeface="B Nazanin" pitchFamily="2" charset="-78"/>
              </a:rPr>
              <a:t>آب منطقه ای استان اردبیل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400" b="1" dirty="0" smtClean="0">
                <a:cs typeface="B Nazanin" pitchFamily="2" charset="-78"/>
              </a:rPr>
              <a:t>- مرکز </a:t>
            </a:r>
            <a:r>
              <a:rPr lang="fa-IR" sz="1400" b="1" dirty="0">
                <a:cs typeface="B Nazanin" pitchFamily="2" charset="-78"/>
              </a:rPr>
              <a:t>تحقیقات مدیریت بیمارستانی دانشگاه علوم پزشکی ایران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400" b="1" dirty="0" smtClean="0">
                <a:cs typeface="B Nazanin" pitchFamily="2" charset="-78"/>
              </a:rPr>
              <a:t>- اداره </a:t>
            </a:r>
            <a:r>
              <a:rPr lang="fa-IR" sz="1400" b="1" dirty="0">
                <a:cs typeface="B Nazanin" pitchFamily="2" charset="-78"/>
              </a:rPr>
              <a:t>آب و فاضلاب استان اردبیل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1400" b="1" dirty="0" smtClean="0">
                <a:cs typeface="B Nazanin" pitchFamily="2" charset="-78"/>
              </a:rPr>
              <a:t>-شرکت </a:t>
            </a:r>
            <a:r>
              <a:rPr lang="fa-IR" sz="1400" b="1" dirty="0" err="1">
                <a:cs typeface="B Nazanin" pitchFamily="2" charset="-78"/>
              </a:rPr>
              <a:t>پرشین</a:t>
            </a:r>
            <a:r>
              <a:rPr lang="fa-IR" sz="1400" b="1" dirty="0">
                <a:cs typeface="B Nazanin" pitchFamily="2" charset="-78"/>
              </a:rPr>
              <a:t> داروی البرز </a:t>
            </a:r>
            <a:endParaRPr lang="fa-IR" sz="1400" b="1" dirty="0" smtClean="0">
              <a:cs typeface="B Nazanin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1400" b="1" dirty="0" smtClean="0">
                <a:cs typeface="B Nazanin" pitchFamily="2" charset="-78"/>
              </a:rPr>
              <a:t>-</a:t>
            </a:r>
            <a:r>
              <a:rPr lang="fa-IR" sz="1400" b="1" dirty="0">
                <a:cs typeface="B Nazanin" pitchFamily="2" charset="-78"/>
              </a:rPr>
              <a:t>مرکز تحقیقات مدیریت ارائه خدمات سلامت دانشگاه علوم پزشکی کرمان</a:t>
            </a:r>
            <a:br>
              <a:rPr lang="fa-IR" sz="1400" b="1" dirty="0">
                <a:cs typeface="B Nazanin" pitchFamily="2" charset="-78"/>
              </a:rPr>
            </a:br>
            <a:r>
              <a:rPr lang="fa-IR" sz="1400" b="1" dirty="0">
                <a:cs typeface="B Nazanin" pitchFamily="2" charset="-78"/>
              </a:rPr>
              <a:t>- معاونت پژوهش و فناوری دانشگاه آزاد اسلامی واحد اردبیل </a:t>
            </a:r>
            <a:br>
              <a:rPr lang="fa-IR" sz="1400" b="1" dirty="0">
                <a:cs typeface="B Nazanin" pitchFamily="2" charset="-78"/>
              </a:rPr>
            </a:br>
            <a:r>
              <a:rPr lang="fa-IR" sz="1400" b="1" dirty="0">
                <a:cs typeface="B Nazanin" pitchFamily="2" charset="-78"/>
              </a:rPr>
              <a:t>-  مرکز تحقیقات ارتقاء سلامت دانشگاه علوم پزشکی زاهدان</a:t>
            </a:r>
            <a:br>
              <a:rPr lang="fa-IR" sz="1400" b="1" dirty="0">
                <a:cs typeface="B Nazanin" pitchFamily="2" charset="-78"/>
              </a:rPr>
            </a:br>
            <a:r>
              <a:rPr lang="fa-IR" sz="1400" b="1" dirty="0">
                <a:cs typeface="B Nazanin" pitchFamily="2" charset="-78"/>
              </a:rPr>
              <a:t>- دانشکده علوم تربیتی و روانشناسی دانشگاه محقق اردبیلی</a:t>
            </a:r>
            <a:br>
              <a:rPr lang="fa-IR" sz="1400" b="1" dirty="0">
                <a:cs typeface="B Nazanin" pitchFamily="2" charset="-78"/>
              </a:rPr>
            </a:br>
            <a:r>
              <a:rPr lang="fa-IR" sz="1400" b="1" dirty="0">
                <a:cs typeface="B Nazanin" pitchFamily="2" charset="-78"/>
              </a:rPr>
              <a:t>- دانشگاه جامع علمی کاربردی </a:t>
            </a:r>
            <a:r>
              <a:rPr lang="fa-IR" sz="1400" b="1" dirty="0" smtClean="0">
                <a:cs typeface="B Nazanin" pitchFamily="2" charset="-78"/>
              </a:rPr>
              <a:t>اردبیل</a:t>
            </a:r>
            <a:endParaRPr lang="fa-IR" sz="1400" b="1" dirty="0">
              <a:cs typeface="B Nazanin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2" y="381001"/>
            <a:ext cx="3810000" cy="90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427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solidFill>
                  <a:srgbClr val="FF0000"/>
                </a:solidFill>
                <a:cs typeface="B Zar" pitchFamily="2" charset="-78"/>
              </a:rPr>
              <a:t>اقدامات انجام شده </a:t>
            </a:r>
            <a:r>
              <a:rPr lang="fa-IR" sz="2800" b="1" dirty="0" smtClean="0">
                <a:solidFill>
                  <a:srgbClr val="FF0000"/>
                </a:solidFill>
                <a:cs typeface="B Zar" pitchFamily="2" charset="-78"/>
              </a:rPr>
              <a:t>(کارگاههای برگزاری)</a:t>
            </a:r>
            <a:endParaRPr lang="fa-IR" sz="28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686800" cy="438912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کارگاه مجازی پیشگیری از </a:t>
            </a:r>
            <a:r>
              <a:rPr lang="fa-IR" sz="2400" b="1" dirty="0" err="1">
                <a:cs typeface="B Nazanin" pitchFamily="2" charset="-78"/>
              </a:rPr>
              <a:t>کرونا</a:t>
            </a:r>
            <a:r>
              <a:rPr lang="fa-IR" sz="2400" b="1" dirty="0">
                <a:cs typeface="B Nazanin" pitchFamily="2" charset="-78"/>
              </a:rPr>
              <a:t> برای شاغلین در صنایع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کارگاه </a:t>
            </a:r>
            <a:r>
              <a:rPr lang="fa-IR" sz="2400" b="1" dirty="0" err="1">
                <a:cs typeface="B Nazanin" pitchFamily="2" charset="-78"/>
              </a:rPr>
              <a:t>کارکردهای</a:t>
            </a:r>
            <a:r>
              <a:rPr lang="fa-IR" sz="2400" b="1" dirty="0">
                <a:cs typeface="B Nazanin" pitchFamily="2" charset="-78"/>
              </a:rPr>
              <a:t> پیشرفته بهداشت حرفه ای و ایمنی کار در صنعت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کارگاه مجازی پیشگیری از </a:t>
            </a:r>
            <a:r>
              <a:rPr lang="fa-IR" sz="2400" b="1" dirty="0" err="1">
                <a:cs typeface="B Nazanin" pitchFamily="2" charset="-78"/>
              </a:rPr>
              <a:t>کرونا</a:t>
            </a:r>
            <a:r>
              <a:rPr lang="fa-IR" sz="2400" b="1" dirty="0">
                <a:cs typeface="B Nazanin" pitchFamily="2" charset="-78"/>
              </a:rPr>
              <a:t> برای کارکنان در ادارات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کارگاه مجازی آفات شهری 1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کارگاه مجازی توصیه </a:t>
            </a:r>
            <a:r>
              <a:rPr lang="fa-IR" sz="2400" b="1" dirty="0" err="1">
                <a:cs typeface="B Nazanin" pitchFamily="2" charset="-78"/>
              </a:rPr>
              <a:t>هایی</a:t>
            </a:r>
            <a:r>
              <a:rPr lang="fa-IR" sz="2400" b="1" dirty="0">
                <a:cs typeface="B Nazanin" pitchFamily="2" charset="-78"/>
              </a:rPr>
              <a:t> در مورد </a:t>
            </a:r>
            <a:r>
              <a:rPr lang="fa-IR" sz="2400" b="1" dirty="0" err="1">
                <a:cs typeface="B Nazanin" pitchFamily="2" charset="-78"/>
              </a:rPr>
              <a:t>کرونا</a:t>
            </a:r>
            <a:r>
              <a:rPr lang="fa-IR" sz="2400" b="1" dirty="0">
                <a:cs typeface="B Nazanin" pitchFamily="2" charset="-78"/>
              </a:rPr>
              <a:t> برای کارگران صنایع و کارکنان ادارات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کارگاه مجازی آفات شهری 2</a:t>
            </a:r>
            <a:endParaRPr lang="en-US" sz="2400" b="1" dirty="0">
              <a:cs typeface="B Nazanin" pitchFamily="2" charset="-78"/>
            </a:endParaRPr>
          </a:p>
          <a:p>
            <a:pPr marL="0" indent="0" algn="r" rtl="1">
              <a:buNone/>
            </a:pPr>
            <a:endParaRPr lang="fa-IR" dirty="0">
              <a:cs typeface="B Zar" pitchFamily="2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2895599" cy="686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427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0"/>
            <a:ext cx="7391400" cy="1143000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 smtClean="0">
                <a:solidFill>
                  <a:srgbClr val="FF0000"/>
                </a:solidFill>
                <a:cs typeface="B Zar" pitchFamily="2" charset="-78"/>
              </a:rPr>
              <a:t>چالش ها</a:t>
            </a:r>
            <a:endParaRPr lang="fa-IR" sz="4000" b="1" dirty="0">
              <a:solidFill>
                <a:srgbClr val="FF0000"/>
              </a:solidFill>
              <a:cs typeface="B Zar" pitchFamily="2" charset="-78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770" y="1143000"/>
            <a:ext cx="4343805" cy="1030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71519"/>
            <a:ext cx="3581400" cy="90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69725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134</TotalTime>
  <Words>278</Words>
  <Application>Microsoft Office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معاونت تحقیقات و فناوری دانشگاه علوم پزشکی اردبیل</vt:lpstr>
      <vt:lpstr>تاریخچه</vt:lpstr>
      <vt:lpstr>ماموریت</vt:lpstr>
      <vt:lpstr>اقدامات انجام شده (بازدیدها)</vt:lpstr>
      <vt:lpstr>اقدامات انجام شده (جلسه ها)</vt:lpstr>
      <vt:lpstr>اقدامات انجام شده (تفاهم نامه ها)</vt:lpstr>
      <vt:lpstr>اقدامات انجام شده (کارگاههای برگزاری)</vt:lpstr>
      <vt:lpstr>چالش ها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معاونت تحقیقات و فناوری دانشگاه علوم پزشکی اردبیل</dc:title>
  <dc:creator>User</dc:creator>
  <cp:lastModifiedBy>User</cp:lastModifiedBy>
  <cp:revision>18</cp:revision>
  <dcterms:created xsi:type="dcterms:W3CDTF">2006-08-16T00:00:00Z</dcterms:created>
  <dcterms:modified xsi:type="dcterms:W3CDTF">2021-09-06T07:55:45Z</dcterms:modified>
</cp:coreProperties>
</file>