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02" r:id="rId3"/>
    <p:sldId id="280" r:id="rId4"/>
    <p:sldId id="262" r:id="rId5"/>
    <p:sldId id="261" r:id="rId6"/>
    <p:sldId id="295" r:id="rId7"/>
    <p:sldId id="266" r:id="rId8"/>
    <p:sldId id="267" r:id="rId9"/>
    <p:sldId id="296" r:id="rId10"/>
    <p:sldId id="284" r:id="rId11"/>
    <p:sldId id="274" r:id="rId12"/>
    <p:sldId id="292" r:id="rId13"/>
    <p:sldId id="286" r:id="rId14"/>
    <p:sldId id="287" r:id="rId15"/>
    <p:sldId id="283" r:id="rId16"/>
    <p:sldId id="293" r:id="rId17"/>
    <p:sldId id="288" r:id="rId18"/>
    <p:sldId id="291" r:id="rId19"/>
    <p:sldId id="279" r:id="rId20"/>
    <p:sldId id="304" r:id="rId21"/>
    <p:sldId id="294" r:id="rId22"/>
  </p:sldIdLst>
  <p:sldSz cx="9144000" cy="6858000" type="screen4x3"/>
  <p:notesSz cx="6858000" cy="9144000"/>
  <p:embeddedFontLst>
    <p:embeddedFont>
      <p:font typeface="B Esfehan" panose="00000700000000000000" pitchFamily="2" charset="-78"/>
      <p:bold r:id="rId23"/>
    </p:embeddedFont>
    <p:embeddedFont>
      <p:font typeface="B Lotus" panose="00000400000000000000" pitchFamily="2" charset="-78"/>
      <p:regular r:id="rId24"/>
      <p:bold r:id="rId25"/>
    </p:embeddedFont>
    <p:embeddedFont>
      <p:font typeface="B Nazanin" panose="00000400000000000000" pitchFamily="2" charset="-78"/>
      <p:regular r:id="rId26"/>
      <p:bold r:id="rId27"/>
    </p:embeddedFont>
    <p:embeddedFont>
      <p:font typeface="B Titr" panose="00000700000000000000" pitchFamily="2" charset="-78"/>
      <p:bold r:id="rId28"/>
    </p:embeddedFont>
    <p:embeddedFont>
      <p:font typeface="IranNastaliq" panose="020B0604020202020204" charset="0"/>
      <p:regular r:id="rId29"/>
    </p:embeddedFont>
    <p:embeddedFont>
      <p:font typeface="One Stroke Script LET" panose="020B0604020202020204"/>
      <p:regular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E"/>
    <a:srgbClr val="FFFFCC"/>
    <a:srgbClr val="FFCC99"/>
    <a:srgbClr val="FFFF99"/>
    <a:srgbClr val="FFFF66"/>
    <a:srgbClr val="FFFF00"/>
    <a:srgbClr val="00269E"/>
    <a:srgbClr val="002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94652" autoAdjust="0"/>
  </p:normalViewPr>
  <p:slideViewPr>
    <p:cSldViewPr>
      <p:cViewPr>
        <p:scale>
          <a:sx n="75" d="100"/>
          <a:sy n="75" d="100"/>
        </p:scale>
        <p:origin x="2532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29B36B9-A56E-DC42-1BD4-A9E570BE0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7" y="116632"/>
            <a:ext cx="687387" cy="10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 rtl="1">
              <a:defRPr sz="4000">
                <a:solidFill>
                  <a:schemeClr val="accent6"/>
                </a:solidFill>
                <a:cs typeface="B Titr" panose="00000700000000000000" pitchFamily="2" charset="-78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accent6"/>
                </a:solidFill>
                <a:cs typeface="B Titr" panose="00000700000000000000" pitchFamily="2" charset="-7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82DD9-1628-6B61-C89D-25A9C673D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0BDE1-933C-BB6B-C414-7571C2EAF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D277E-53FF-1269-60B5-F63678F10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963EE-7C0A-4735-86CB-E7BEE554C61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1967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40842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010AF-E832-83C9-391B-F6AF0D2EE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3A951-064C-B577-C6B7-65B65E8BE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D3832-C262-9BE1-F76C-EB41D335C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E3F37-EF4B-4500-B19A-014137D0FCED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B5F2EC8-1F13-F6DF-7EEE-0F0190D0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7" y="116632"/>
            <a:ext cx="687387" cy="10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99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044C8C-A817-31DD-EEBA-F5E743582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075D04-D383-391F-EF34-6F368A1CA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C51ADB-ABB6-E3AD-E0D8-3DCBA6899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3576B-29A0-4C40-962B-EE9F89594B86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D2A70-8B21-D43F-A4B0-C525139A7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7" y="116632"/>
            <a:ext cx="687387" cy="10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32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632" y="350837"/>
            <a:ext cx="7792410" cy="1143000"/>
          </a:xfrm>
        </p:spPr>
        <p:txBody>
          <a:bodyPr/>
          <a:lstStyle>
            <a:lvl1pPr algn="r">
              <a:defRPr>
                <a:solidFill>
                  <a:schemeClr val="accent6"/>
                </a:solidFill>
                <a:cs typeface="B Titr" panose="00000700000000000000" pitchFamily="2" charset="-78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8408" y="1819275"/>
            <a:ext cx="8229600" cy="4525963"/>
          </a:xfrm>
        </p:spPr>
        <p:txBody>
          <a:bodyPr/>
          <a:lstStyle>
            <a:lvl1pPr algn="r">
              <a:defRPr sz="3200" b="1">
                <a:solidFill>
                  <a:srgbClr val="FFFFCC"/>
                </a:solidFill>
                <a:cs typeface="B Nazanin" panose="00000400000000000000" pitchFamily="2" charset="-78"/>
              </a:defRPr>
            </a:lvl1pPr>
            <a:lvl2pPr algn="r">
              <a:defRPr sz="3200" b="1">
                <a:solidFill>
                  <a:srgbClr val="FFFFCC"/>
                </a:solidFill>
              </a:defRPr>
            </a:lvl2pPr>
            <a:lvl3pPr algn="r">
              <a:defRPr sz="3200" b="1">
                <a:solidFill>
                  <a:srgbClr val="FFFFCC"/>
                </a:solidFill>
              </a:defRPr>
            </a:lvl3pPr>
            <a:lvl4pPr algn="r">
              <a:defRPr sz="3200" b="1">
                <a:solidFill>
                  <a:srgbClr val="FFFFCC"/>
                </a:solidFill>
              </a:defRPr>
            </a:lvl4pPr>
            <a:lvl5pPr algn="r">
              <a:defRPr sz="3200" b="1">
                <a:solidFill>
                  <a:srgbClr val="FFFFCC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351AC-8A2A-8901-13E8-4685193D0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1B3F3-928F-95C4-501C-9584EDB9F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D7688-9258-B34F-5C23-8DE648D56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86BA6-60AC-4310-BDF0-D02B84724AF3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EA7C1913-71AB-1521-97BB-453CDB53E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7" y="116632"/>
            <a:ext cx="687387" cy="10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81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2E05F-3E32-7216-9CA3-370F17070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65613-EE39-BA8A-F157-0F1230F4A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6A214-F1BC-6974-F5C5-A95E4A900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0E8E7-9F83-45F9-A68C-DA637871091A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4CA9C7E-E6C6-1E33-593C-8C05A285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7" y="116632"/>
            <a:ext cx="687387" cy="10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87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0960" cy="1143000"/>
          </a:xfrm>
        </p:spPr>
        <p:txBody>
          <a:bodyPr/>
          <a:lstStyle>
            <a:lvl1pPr algn="r" rtl="1">
              <a:defRPr>
                <a:solidFill>
                  <a:schemeClr val="accent6"/>
                </a:solidFill>
                <a:cs typeface="B Titr" panose="00000700000000000000" pitchFamily="2" charset="-78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3200">
                <a:solidFill>
                  <a:srgbClr val="FFCC99"/>
                </a:solidFill>
                <a:cs typeface="B Nazanin" panose="00000400000000000000" pitchFamily="2" charset="-78"/>
              </a:defRPr>
            </a:lvl1pPr>
            <a:lvl2pPr algn="r" rtl="1">
              <a:defRPr sz="3200">
                <a:solidFill>
                  <a:srgbClr val="FFCC99"/>
                </a:solidFill>
                <a:cs typeface="B Nazanin" panose="00000400000000000000" pitchFamily="2" charset="-78"/>
              </a:defRPr>
            </a:lvl2pPr>
            <a:lvl3pPr algn="r" rtl="1">
              <a:defRPr sz="3200">
                <a:solidFill>
                  <a:srgbClr val="FFCC99"/>
                </a:solidFill>
                <a:cs typeface="B Nazanin" panose="00000400000000000000" pitchFamily="2" charset="-78"/>
              </a:defRPr>
            </a:lvl3pPr>
            <a:lvl4pPr algn="r" rtl="1">
              <a:defRPr sz="3200">
                <a:solidFill>
                  <a:srgbClr val="FFCC99"/>
                </a:solidFill>
                <a:cs typeface="B Nazanin" panose="00000400000000000000" pitchFamily="2" charset="-78"/>
              </a:defRPr>
            </a:lvl4pPr>
            <a:lvl5pPr algn="r" rtl="1">
              <a:defRPr sz="3200">
                <a:solidFill>
                  <a:srgbClr val="FFCC99"/>
                </a:solidFill>
                <a:cs typeface="B Nazanin" panose="00000400000000000000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3200">
                <a:solidFill>
                  <a:srgbClr val="FFCC99"/>
                </a:solidFill>
                <a:cs typeface="B Nazanin" panose="00000400000000000000" pitchFamily="2" charset="-78"/>
              </a:defRPr>
            </a:lvl1pPr>
            <a:lvl2pPr algn="r" rtl="1">
              <a:defRPr sz="3200">
                <a:solidFill>
                  <a:srgbClr val="FFCC99"/>
                </a:solidFill>
                <a:cs typeface="B Nazanin" panose="00000400000000000000" pitchFamily="2" charset="-78"/>
              </a:defRPr>
            </a:lvl2pPr>
            <a:lvl3pPr algn="r" rtl="1">
              <a:defRPr sz="3200">
                <a:solidFill>
                  <a:srgbClr val="FFCC99"/>
                </a:solidFill>
                <a:cs typeface="B Nazanin" panose="00000400000000000000" pitchFamily="2" charset="-78"/>
              </a:defRPr>
            </a:lvl3pPr>
            <a:lvl4pPr algn="r" rtl="1">
              <a:defRPr sz="3200">
                <a:solidFill>
                  <a:srgbClr val="FFCC99"/>
                </a:solidFill>
                <a:cs typeface="B Nazanin" panose="00000400000000000000" pitchFamily="2" charset="-78"/>
              </a:defRPr>
            </a:lvl4pPr>
            <a:lvl5pPr algn="r" rtl="1">
              <a:defRPr sz="3200">
                <a:solidFill>
                  <a:srgbClr val="FFCC99"/>
                </a:solidFill>
                <a:cs typeface="B Nazanin" panose="00000400000000000000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EC55D43A-2FCD-6E83-A761-34C348A06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B1F2BDD-BCD6-5736-D2AC-2F1474F4E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71EEB5E-707A-79BB-5543-C2653F90B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0F713-FF39-44B9-8212-6BEA98C79ED2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43D0E03-23BD-4384-9B64-829D5F81B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7" y="116632"/>
            <a:ext cx="687387" cy="10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85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084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1F48F9F-B2DA-A1A2-013E-E6B827571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695947F-ADD3-AAD6-9D71-066226A41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5E16866-7F44-A1BF-7509-BA1543DA6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FA9DB-E3C1-4304-B00A-C50EC62B3BC1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3A48F115-E5ED-8F42-8D29-B02AAD53D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7" y="116632"/>
            <a:ext cx="687387" cy="10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1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0842" cy="1143000"/>
          </a:xfrm>
        </p:spPr>
        <p:txBody>
          <a:bodyPr/>
          <a:lstStyle>
            <a:lvl1pPr algn="r">
              <a:defRPr>
                <a:solidFill>
                  <a:schemeClr val="accent6"/>
                </a:solidFill>
                <a:cs typeface="B Titr" panose="00000700000000000000" pitchFamily="2" charset="-78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698144-C932-CF7F-61CE-AAE476A3A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AB3AFA-C7B6-C02F-5B86-70B1766E8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F3FADA-F0F8-C1AD-1FB9-E43565B5D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805A0-4E82-4E4C-9958-5854D742208F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7A58A-F93D-48B3-900F-1E0E91736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7" y="116632"/>
            <a:ext cx="687387" cy="10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55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CF853C-FB30-571A-75F0-6FF0F8646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CD712A-409F-D7AD-566D-4F00B5295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A34ABA-06CD-6A76-1AC0-18823C299C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82E41-0AB0-4BD4-AD8C-2BD0710F03EF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1626282-1EDC-34DE-A8E4-7E38B88FF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7" y="116632"/>
            <a:ext cx="687387" cy="10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54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02939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F8B90AEA-3F45-36C2-CC4E-A0987A78B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E8E76A4-DBE4-AE9F-C1E3-D2086985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52DB749E-891B-0019-46F9-534BCA4FA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6B0C0-2B52-4112-8BFC-4A7101A861B0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F2C4CF2-00FC-A011-6AF2-97735BC4C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7" y="116632"/>
            <a:ext cx="687387" cy="10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69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3200">
                <a:cs typeface="B Nazanin" panose="00000400000000000000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F9C46-B12C-6746-2E68-B90041ABE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9113DE-8356-4C64-B8D5-D06CD69AD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10E26-DCB0-A1F2-C699-B3271B6D9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641A2-36CD-4682-9EFA-A211EBB47165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3E2533E-837A-613A-2EE4-C05E73DCE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7" y="116632"/>
            <a:ext cx="687387" cy="10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47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AB0231-96E6-5671-2D37-30C7716AF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78A8E8-967F-B159-3EA4-15BA0AD80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69D8CD-7327-8D77-4AA5-83F1EE4B57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6D71BA-8879-B3AA-D606-8665A95481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E5D5D0-A099-42D7-804A-A6BD50E349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45A90E1-19D1-4B39-8D15-E5116BBFE21A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62" r:id="rId7"/>
    <p:sldLayoutId id="2147483971" r:id="rId8"/>
    <p:sldLayoutId id="2147483963" r:id="rId9"/>
    <p:sldLayoutId id="2147483972" r:id="rId10"/>
    <p:sldLayoutId id="2147483964" r:id="rId11"/>
  </p:sldLayoutIdLst>
  <p:txStyles>
    <p:titleStyle>
      <a:lvl1pPr algn="r" rtl="1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50000"/>
            </a:schemeClr>
          </a:solidFill>
          <a:latin typeface="+mj-lt"/>
          <a:ea typeface="+mj-ea"/>
          <a:cs typeface="B Titr" panose="00000700000000000000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200">
          <a:solidFill>
            <a:srgbClr val="2D2D8A"/>
          </a:solidFill>
          <a:latin typeface="Arial" charset="0"/>
          <a:cs typeface="2  Titr" panose="00000700000000000000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200">
          <a:solidFill>
            <a:srgbClr val="2D2D8A"/>
          </a:solidFill>
          <a:latin typeface="Arial" charset="0"/>
          <a:cs typeface="2  Titr" panose="00000700000000000000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200">
          <a:solidFill>
            <a:srgbClr val="2D2D8A"/>
          </a:solidFill>
          <a:latin typeface="Arial" charset="0"/>
          <a:cs typeface="2  Titr" panose="00000700000000000000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200">
          <a:solidFill>
            <a:srgbClr val="2D2D8A"/>
          </a:solidFill>
          <a:latin typeface="Arial" charset="0"/>
          <a:cs typeface="2  Titr" panose="00000700000000000000" pitchFamily="2" charset="-7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6">
              <a:lumMod val="50000"/>
            </a:schemeClr>
          </a:solidFill>
          <a:latin typeface="+mn-lt"/>
          <a:ea typeface="+mn-ea"/>
          <a:cs typeface="B Nazanin" panose="00000400000000000000" pitchFamily="2" charset="-78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3200" b="1">
          <a:solidFill>
            <a:schemeClr val="accent6">
              <a:lumMod val="50000"/>
            </a:schemeClr>
          </a:solidFill>
          <a:latin typeface="+mn-lt"/>
          <a:cs typeface="B Nazanin" panose="00000400000000000000" pitchFamily="2" charset="-78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6">
              <a:lumMod val="50000"/>
            </a:schemeClr>
          </a:solidFill>
          <a:latin typeface="+mn-lt"/>
          <a:cs typeface="B Nazanin" panose="00000400000000000000" pitchFamily="2" charset="-78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3200" b="1">
          <a:solidFill>
            <a:schemeClr val="accent6">
              <a:lumMod val="50000"/>
            </a:schemeClr>
          </a:solidFill>
          <a:latin typeface="+mn-lt"/>
          <a:cs typeface="B Nazanin" panose="00000400000000000000" pitchFamily="2" charset="-78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3200" b="1">
          <a:solidFill>
            <a:schemeClr val="accent6">
              <a:lumMod val="50000"/>
            </a:schemeClr>
          </a:solidFill>
          <a:latin typeface="+mn-lt"/>
          <a:cs typeface="B Nazanin" panose="00000400000000000000" pitchFamily="2" charset="-7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1E159A-848B-4943-0402-33234D334E3F}"/>
              </a:ext>
            </a:extLst>
          </p:cNvPr>
          <p:cNvSpPr/>
          <p:nvPr/>
        </p:nvSpPr>
        <p:spPr>
          <a:xfrm>
            <a:off x="323528" y="2276872"/>
            <a:ext cx="8496944" cy="230425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198" name="Rectangle 150">
            <a:extLst>
              <a:ext uri="{FF2B5EF4-FFF2-40B4-BE49-F238E27FC236}">
                <a16:creationId xmlns:a16="http://schemas.microsoft.com/office/drawing/2014/main" id="{0DC6FA3B-B53B-A896-4088-30949A4A42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1710" y="2470049"/>
            <a:ext cx="8460581" cy="1944688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kern="1200" dirty="0">
                <a:solidFill>
                  <a:srgbClr val="00007E"/>
                </a:solidFill>
                <a:latin typeface="Trebuchet MS" panose="020B0603020202020204"/>
              </a:rPr>
              <a:t>پاورپوینت ارائه طرح در</a:t>
            </a:r>
            <a:br>
              <a:rPr lang="fa-IR" kern="1200" dirty="0">
                <a:solidFill>
                  <a:srgbClr val="00007E"/>
                </a:solidFill>
                <a:latin typeface="Trebuchet MS" panose="020B0603020202020204"/>
              </a:rPr>
            </a:br>
            <a:br>
              <a:rPr lang="fa-IR" kern="1200" dirty="0">
                <a:solidFill>
                  <a:srgbClr val="00007E"/>
                </a:solidFill>
                <a:latin typeface="Trebuchet MS" panose="020B0603020202020204"/>
              </a:rPr>
            </a:br>
            <a:r>
              <a:rPr lang="fa-IR" kern="1200" dirty="0">
                <a:solidFill>
                  <a:srgbClr val="00007E"/>
                </a:solidFill>
                <a:latin typeface="Trebuchet MS" panose="020B0603020202020204"/>
              </a:rPr>
              <a:t> </a:t>
            </a:r>
            <a:r>
              <a:rPr lang="fa-IR" sz="3200" kern="1200" dirty="0">
                <a:solidFill>
                  <a:srgbClr val="00007E"/>
                </a:solidFill>
                <a:latin typeface="Trebuchet MS" panose="020B0603020202020204"/>
              </a:rPr>
              <a:t>کمیته جذب و پذیرش مجموعه مراکز رشد فناوری سلامت</a:t>
            </a:r>
            <a:endParaRPr lang="es-ES" sz="3200" kern="1200" dirty="0">
              <a:solidFill>
                <a:srgbClr val="00007E"/>
              </a:solidFill>
              <a:latin typeface="Trebuchet MS" panose="020B0603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2F7099-0A64-B2B3-07FC-BB51AAA5FB89}"/>
              </a:ext>
            </a:extLst>
          </p:cNvPr>
          <p:cNvSpPr/>
          <p:nvPr/>
        </p:nvSpPr>
        <p:spPr>
          <a:xfrm>
            <a:off x="1907704" y="-247972"/>
            <a:ext cx="5328592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18547-2F77-063E-FA9B-6CA5309F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4" y="-27384"/>
            <a:ext cx="7313613" cy="1143000"/>
          </a:xfrm>
        </p:spPr>
        <p:txBody>
          <a:bodyPr/>
          <a:lstStyle/>
          <a:p>
            <a:pPr algn="ctr">
              <a:defRPr/>
            </a:pPr>
            <a:r>
              <a:rPr lang="fa-IR" kern="1200" dirty="0">
                <a:solidFill>
                  <a:srgbClr val="333399"/>
                </a:solidFill>
                <a:latin typeface="Trebuchet MS" panose="020B0603020202020204"/>
              </a:rPr>
              <a:t>برنامه زمان بندی فازهای اصلی :</a:t>
            </a:r>
            <a:endParaRPr lang="en-US" kern="1200" dirty="0">
              <a:solidFill>
                <a:srgbClr val="333399"/>
              </a:solidFill>
              <a:latin typeface="Trebuchet MS" panose="020B0603020202020204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ECE340-C417-8AC1-89B3-AEA465EA7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280269"/>
              </p:ext>
            </p:extLst>
          </p:nvPr>
        </p:nvGraphicFramePr>
        <p:xfrm>
          <a:off x="511349" y="1916112"/>
          <a:ext cx="8121302" cy="4393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55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7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نتیجه مورد انتظار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7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7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مدت زمان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7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7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فاز</a:t>
                      </a:r>
                      <a:r>
                        <a:rPr lang="fa-IR" sz="1800" dirty="0">
                          <a:solidFill>
                            <a:srgbClr val="00007E"/>
                          </a:solidFill>
                        </a:rPr>
                        <a:t> </a:t>
                      </a:r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7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اجرایی</a:t>
                      </a:r>
                      <a:endParaRPr lang="en-US" sz="1800" dirty="0">
                        <a:solidFill>
                          <a:srgbClr val="00007E"/>
                        </a:solidFill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7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ردیف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7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42" marR="91442"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50"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50">
                <a:tc>
                  <a:txBody>
                    <a:bodyPr/>
                    <a:lstStyle/>
                    <a:p>
                      <a:pPr algn="just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7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850"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50">
                <a:tc>
                  <a:txBody>
                    <a:bodyPr/>
                    <a:lstStyle/>
                    <a:p>
                      <a:pPr algn="just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50"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850"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850"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850"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850"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just" rtl="1"/>
                      <a:endParaRPr lang="en-US" sz="140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rgbClr val="00007E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2" marR="91442" marT="45726" marB="4572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D8A9A9-1AF0-1B1A-F068-1ED0FFF6B2B2}"/>
              </a:ext>
            </a:extLst>
          </p:cNvPr>
          <p:cNvSpPr/>
          <p:nvPr/>
        </p:nvSpPr>
        <p:spPr>
          <a:xfrm>
            <a:off x="2771800" y="-459432"/>
            <a:ext cx="3600400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3742D26-1AA2-3947-E78B-8119EDDB3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7713" y="44624"/>
            <a:ext cx="7648575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kern="1200" dirty="0">
                <a:solidFill>
                  <a:srgbClr val="333399"/>
                </a:solidFill>
                <a:latin typeface="Trebuchet MS" panose="020B0603020202020204"/>
              </a:rPr>
              <a:t>بازار هدف :</a:t>
            </a:r>
            <a:endParaRPr lang="en-US" altLang="en-US" kern="1200" dirty="0">
              <a:solidFill>
                <a:srgbClr val="333399"/>
              </a:solidFill>
              <a:latin typeface="Trebuchet MS" panose="020B060302020202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C699B1-0CC6-6D35-ED49-0E409D7BF181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293408-ABA0-DEA0-3DE6-E9ABEDB64205}"/>
              </a:ext>
            </a:extLst>
          </p:cNvPr>
          <p:cNvSpPr txBox="1">
            <a:spLocks/>
          </p:cNvSpPr>
          <p:nvPr/>
        </p:nvSpPr>
        <p:spPr bwMode="auto">
          <a:xfrm>
            <a:off x="251618" y="1628800"/>
            <a:ext cx="849684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accent6"/>
                </a:solidFill>
                <a:latin typeface="+mn-lt"/>
                <a:ea typeface="+mn-ea"/>
                <a:cs typeface="2  Titr" panose="00000700000000000000" pitchFamily="2" charset="-78"/>
              </a:defRPr>
            </a:lvl1pPr>
            <a:lvl2pPr marL="4572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2pPr>
            <a:lvl3pPr marL="9144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3pPr>
            <a:lvl4pPr marL="13716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4pPr>
            <a:lvl5pPr marL="18288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endParaRPr lang="en-US" sz="1800" kern="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3B2431-8AC4-3529-61CB-CA9F55C92242}"/>
              </a:ext>
            </a:extLst>
          </p:cNvPr>
          <p:cNvSpPr/>
          <p:nvPr/>
        </p:nvSpPr>
        <p:spPr>
          <a:xfrm>
            <a:off x="2771800" y="-459432"/>
            <a:ext cx="3600400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B9BA710-2DBF-51B7-BC28-1B2FF7208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050" y="44624"/>
            <a:ext cx="75819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kern="1200" dirty="0">
                <a:solidFill>
                  <a:srgbClr val="333399"/>
                </a:solidFill>
                <a:latin typeface="Trebuchet MS" panose="020B0603020202020204"/>
              </a:rPr>
              <a:t>توجیه اقتصادی ایده :</a:t>
            </a:r>
            <a:endParaRPr lang="en-US" altLang="en-US" kern="1200" dirty="0">
              <a:solidFill>
                <a:srgbClr val="333399"/>
              </a:solidFill>
              <a:latin typeface="Trebuchet MS" panose="020B060302020202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FCF308-707D-ADF6-C005-7571B01AAB82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5EF7BB-7E7D-EC7A-883C-97A416AB2422}"/>
              </a:ext>
            </a:extLst>
          </p:cNvPr>
          <p:cNvSpPr txBox="1">
            <a:spLocks/>
          </p:cNvSpPr>
          <p:nvPr/>
        </p:nvSpPr>
        <p:spPr bwMode="auto">
          <a:xfrm>
            <a:off x="251618" y="1628800"/>
            <a:ext cx="849684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accent6"/>
                </a:solidFill>
                <a:latin typeface="+mn-lt"/>
                <a:ea typeface="+mn-ea"/>
                <a:cs typeface="2  Titr" panose="00000700000000000000" pitchFamily="2" charset="-78"/>
              </a:defRPr>
            </a:lvl1pPr>
            <a:lvl2pPr marL="4572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2pPr>
            <a:lvl3pPr marL="9144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3pPr>
            <a:lvl4pPr marL="13716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4pPr>
            <a:lvl5pPr marL="18288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endParaRPr lang="en-US" sz="1800" kern="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8E7730-48BB-E6C5-7A52-A9A95AB2B05B}"/>
              </a:ext>
            </a:extLst>
          </p:cNvPr>
          <p:cNvSpPr/>
          <p:nvPr/>
        </p:nvSpPr>
        <p:spPr>
          <a:xfrm>
            <a:off x="2123728" y="-459432"/>
            <a:ext cx="4896544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510C7B4-1236-A7AD-662D-A9DADFA96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kern="1200" dirty="0">
                <a:solidFill>
                  <a:srgbClr val="333399"/>
                </a:solidFill>
                <a:latin typeface="Trebuchet MS" panose="020B0603020202020204"/>
              </a:rPr>
              <a:t>مزیت رقابتی محصول/خدمت :</a:t>
            </a:r>
            <a:endParaRPr lang="en-US" altLang="en-US" kern="1200" dirty="0">
              <a:solidFill>
                <a:srgbClr val="333399"/>
              </a:solidFill>
              <a:latin typeface="Trebuchet MS" panose="020B060302020202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1F4A7F-D55C-102B-D0CA-FA79752D3D38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FD64C1-FA48-3BED-37EE-E72118268E71}"/>
              </a:ext>
            </a:extLst>
          </p:cNvPr>
          <p:cNvSpPr txBox="1">
            <a:spLocks/>
          </p:cNvSpPr>
          <p:nvPr/>
        </p:nvSpPr>
        <p:spPr bwMode="auto">
          <a:xfrm>
            <a:off x="251618" y="1628800"/>
            <a:ext cx="849684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accent6"/>
                </a:solidFill>
                <a:latin typeface="+mn-lt"/>
                <a:ea typeface="+mn-ea"/>
                <a:cs typeface="2  Titr" panose="00000700000000000000" pitchFamily="2" charset="-78"/>
              </a:defRPr>
            </a:lvl1pPr>
            <a:lvl2pPr marL="4572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2pPr>
            <a:lvl3pPr marL="9144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3pPr>
            <a:lvl4pPr marL="13716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4pPr>
            <a:lvl5pPr marL="18288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endParaRPr lang="en-US" sz="1800" kern="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18D96A-0688-41D1-510C-8DF15E1A292F}"/>
              </a:ext>
            </a:extLst>
          </p:cNvPr>
          <p:cNvSpPr/>
          <p:nvPr/>
        </p:nvSpPr>
        <p:spPr>
          <a:xfrm>
            <a:off x="2195736" y="-459432"/>
            <a:ext cx="4752528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9CF493D1-56D7-449F-D04A-8AB8E372E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1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kern="1200" dirty="0">
                <a:solidFill>
                  <a:srgbClr val="333399"/>
                </a:solidFill>
                <a:latin typeface="Trebuchet MS" panose="020B0603020202020204"/>
              </a:rPr>
              <a:t>تحلیل رقبای ایده محوری :</a:t>
            </a:r>
            <a:endParaRPr lang="en-US" altLang="en-US" kern="1200" dirty="0">
              <a:solidFill>
                <a:srgbClr val="333399"/>
              </a:solidFill>
              <a:latin typeface="Trebuchet MS" panose="020B060302020202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B22095-3133-41C3-8695-C28FED3C9104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9E7FFA-535B-9EC9-7533-F55B3704642D}"/>
              </a:ext>
            </a:extLst>
          </p:cNvPr>
          <p:cNvSpPr txBox="1">
            <a:spLocks/>
          </p:cNvSpPr>
          <p:nvPr/>
        </p:nvSpPr>
        <p:spPr bwMode="auto">
          <a:xfrm>
            <a:off x="251618" y="1628800"/>
            <a:ext cx="849684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accent6"/>
                </a:solidFill>
                <a:latin typeface="+mn-lt"/>
                <a:ea typeface="+mn-ea"/>
                <a:cs typeface="2  Titr" panose="00000700000000000000" pitchFamily="2" charset="-78"/>
              </a:defRPr>
            </a:lvl1pPr>
            <a:lvl2pPr marL="4572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2pPr>
            <a:lvl3pPr marL="9144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3pPr>
            <a:lvl4pPr marL="13716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4pPr>
            <a:lvl5pPr marL="18288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endParaRPr lang="en-US" sz="1800" kern="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8998E4-94FD-FE61-905F-F84179116921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3734EB-4063-0A58-22BB-B91F1CDD85E2}"/>
              </a:ext>
            </a:extLst>
          </p:cNvPr>
          <p:cNvSpPr/>
          <p:nvPr/>
        </p:nvSpPr>
        <p:spPr>
          <a:xfrm>
            <a:off x="1115616" y="-459432"/>
            <a:ext cx="6912768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68D4D76-EC62-E7D8-EB4D-C4B3946DB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2800" kern="1200" dirty="0">
                <a:solidFill>
                  <a:srgbClr val="333399"/>
                </a:solidFill>
                <a:latin typeface="Trebuchet MS" panose="020B0603020202020204"/>
              </a:rPr>
              <a:t>موانع و مشکلات احتمالی در فرایند تجاری سازی :</a:t>
            </a:r>
            <a:endParaRPr lang="en-US" altLang="en-US" sz="2800" kern="1200" dirty="0">
              <a:solidFill>
                <a:srgbClr val="333399"/>
              </a:solidFill>
              <a:latin typeface="Trebuchet MS" panose="020B0603020202020204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B59983D-8385-9FA7-D48B-BBFB78B78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8192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fa-IR" altLang="en-US" sz="1800" dirty="0">
                <a:solidFill>
                  <a:schemeClr val="bg1">
                    <a:lumMod val="75000"/>
                  </a:schemeClr>
                </a:solidFill>
                <a:latin typeface="One Stroke Script LET" pitchFamily="2" charset="0"/>
                <a:cs typeface="B Lotus" panose="00000400000000000000" pitchFamily="2" charset="-78"/>
              </a:rPr>
              <a:t>مالی</a:t>
            </a:r>
          </a:p>
          <a:p>
            <a:pPr eaLnBrk="1" hangingPunct="1">
              <a:defRPr/>
            </a:pPr>
            <a:r>
              <a:rPr lang="fa-IR" altLang="en-US" sz="1800" dirty="0">
                <a:solidFill>
                  <a:schemeClr val="bg1">
                    <a:lumMod val="75000"/>
                  </a:schemeClr>
                </a:solidFill>
                <a:latin typeface="One Stroke Script LET" pitchFamily="2" charset="0"/>
                <a:cs typeface="B Lotus" panose="00000400000000000000" pitchFamily="2" charset="-78"/>
              </a:rPr>
              <a:t>غیرمالی(فنی، اجرایی، سیاست گذاری، مجوزها و...)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5AC2D8-0A47-EA58-46BE-DD3B092216A8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6FFD58-ED4E-C0F5-ACE5-290F6C941608}"/>
              </a:ext>
            </a:extLst>
          </p:cNvPr>
          <p:cNvSpPr/>
          <p:nvPr/>
        </p:nvSpPr>
        <p:spPr>
          <a:xfrm>
            <a:off x="2771800" y="-459432"/>
            <a:ext cx="3600400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D936354-843F-B0FD-3168-CDA67CF79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1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kern="1200" dirty="0">
                <a:solidFill>
                  <a:srgbClr val="333399"/>
                </a:solidFill>
                <a:latin typeface="Trebuchet MS" panose="020B0603020202020204"/>
              </a:rPr>
              <a:t>فرصت های توسعه:</a:t>
            </a:r>
            <a:endParaRPr lang="en-US" altLang="en-US" kern="1200" dirty="0">
              <a:solidFill>
                <a:srgbClr val="333399"/>
              </a:solidFill>
              <a:latin typeface="Trebuchet MS" panose="020B0603020202020204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83D6B88-0A5B-9B49-E518-12294C9A4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8192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fa-IR" altLang="en-US" sz="1800" dirty="0">
                <a:solidFill>
                  <a:srgbClr val="BFBFBF"/>
                </a:solidFill>
                <a:latin typeface="One Stroke Script LET" pitchFamily="2" charset="0"/>
                <a:cs typeface="B Lotus" panose="00000400000000000000" pitchFamily="2" charset="-78"/>
              </a:rPr>
              <a:t>حال وآینده از نظر توسعه محصول </a:t>
            </a:r>
            <a:r>
              <a:rPr lang="fa-IR" altLang="en-US" sz="1800" dirty="0">
                <a:solidFill>
                  <a:schemeClr val="bg1">
                    <a:lumMod val="75000"/>
                  </a:schemeClr>
                </a:solidFill>
                <a:latin typeface="One Stroke Script LET" pitchFamily="2" charset="0"/>
                <a:cs typeface="B Lotus" panose="00000400000000000000" pitchFamily="2" charset="-78"/>
              </a:rPr>
              <a:t>و توسعه بازار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FD73B7-530B-1218-AC6D-4B9EB1F332AF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D0EBEC-F6A6-88B8-B7A3-240A46DB44DD}"/>
              </a:ext>
            </a:extLst>
          </p:cNvPr>
          <p:cNvSpPr/>
          <p:nvPr/>
        </p:nvSpPr>
        <p:spPr>
          <a:xfrm>
            <a:off x="2051720" y="-459432"/>
            <a:ext cx="5040560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2A01566-7963-9D0E-7482-1A5A222A6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663" y="-27384"/>
            <a:ext cx="7940675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kern="1200" dirty="0">
                <a:solidFill>
                  <a:srgbClr val="333399"/>
                </a:solidFill>
                <a:latin typeface="Trebuchet MS" panose="020B0603020202020204"/>
              </a:rPr>
              <a:t>استراتژی تجاری سازی ایده :</a:t>
            </a:r>
            <a:endParaRPr lang="en-US" altLang="en-US" kern="1200" dirty="0">
              <a:solidFill>
                <a:srgbClr val="333399"/>
              </a:solidFill>
              <a:latin typeface="Trebuchet MS" panose="020B0603020202020204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F931C70-D52F-EF1C-A9AC-EEF21FF79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819275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sz="1800" b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مدل پیش بینی شده تجاری سازی( فروش دانش فنی/ تولید نیمه صنعتی / تولید انبوه )</a:t>
            </a:r>
            <a:endParaRPr lang="en-US" altLang="en-US" sz="1200" b="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23A8F3-FA3B-9838-80F0-D986A134533E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5B8CDB-DD38-9C43-1B44-E47BA71DFE1D}"/>
              </a:ext>
            </a:extLst>
          </p:cNvPr>
          <p:cNvSpPr/>
          <p:nvPr/>
        </p:nvSpPr>
        <p:spPr>
          <a:xfrm>
            <a:off x="2771800" y="-459432"/>
            <a:ext cx="3600400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0D29F-3CC5-E4F3-641E-999EA49B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4" y="-27384"/>
            <a:ext cx="7313612" cy="1143000"/>
          </a:xfrm>
        </p:spPr>
        <p:txBody>
          <a:bodyPr/>
          <a:lstStyle/>
          <a:p>
            <a:pPr algn="ctr">
              <a:defRPr/>
            </a:pPr>
            <a:r>
              <a:rPr lang="fa-IR" kern="1200" dirty="0">
                <a:solidFill>
                  <a:srgbClr val="333399"/>
                </a:solidFill>
                <a:latin typeface="Trebuchet MS" panose="020B0603020202020204"/>
              </a:rPr>
              <a:t>بخش مالی: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CAC6F-D8F1-1FDB-349B-19CA88844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446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fa-IR" sz="1800" b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سرمایه ثابت( زمین، تجهیزات و ماشین آلات و...) </a:t>
            </a:r>
          </a:p>
          <a:p>
            <a:pPr>
              <a:defRPr/>
            </a:pPr>
            <a:r>
              <a:rPr lang="fa-IR" sz="1800" b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سرمایه در گردش(هزینه پرسنلی، اجاره، مواد تولیدی و ...) </a:t>
            </a:r>
          </a:p>
          <a:p>
            <a:pPr>
              <a:defRPr/>
            </a:pPr>
            <a:r>
              <a:rPr lang="fa-IR" sz="1800" b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میزان فروش محصولات/ خدمات در سال اول به تفکیک</a:t>
            </a:r>
          </a:p>
          <a:p>
            <a:pPr>
              <a:defRPr/>
            </a:pPr>
            <a:r>
              <a:rPr lang="fa-IR" sz="1800" b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قیمت فروش محصولات/ خدمات به تفکیک</a:t>
            </a:r>
            <a:endParaRPr lang="fa-IR" sz="1800" b="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>
              <a:defRPr/>
            </a:pPr>
            <a:endParaRPr lang="en-US" sz="1800" b="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E758EF-84C7-E80E-AB7E-39A8852AFAD2}"/>
              </a:ext>
            </a:extLst>
          </p:cNvPr>
          <p:cNvSpPr/>
          <p:nvPr/>
        </p:nvSpPr>
        <p:spPr>
          <a:xfrm>
            <a:off x="1115616" y="-459432"/>
            <a:ext cx="6912768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035770C-5983-79B5-5A47-D0A0C7608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kern="1200" dirty="0">
                <a:solidFill>
                  <a:srgbClr val="333399"/>
                </a:solidFill>
                <a:latin typeface="Trebuchet MS" panose="020B0603020202020204"/>
              </a:rPr>
              <a:t>حمایت های قابل جذب پیش بینی شده :</a:t>
            </a:r>
            <a:endParaRPr lang="en-US" altLang="en-US" kern="1200" dirty="0">
              <a:solidFill>
                <a:srgbClr val="333399"/>
              </a:solidFill>
              <a:latin typeface="Trebuchet MS" panose="020B060302020202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63A775-3571-E1EB-F027-221FC1F0B177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205630-814C-8C7B-3901-A578DDCA8D2A}"/>
              </a:ext>
            </a:extLst>
          </p:cNvPr>
          <p:cNvSpPr txBox="1">
            <a:spLocks/>
          </p:cNvSpPr>
          <p:nvPr/>
        </p:nvSpPr>
        <p:spPr bwMode="auto">
          <a:xfrm>
            <a:off x="251618" y="1628800"/>
            <a:ext cx="849684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accent6"/>
                </a:solidFill>
                <a:latin typeface="+mn-lt"/>
                <a:ea typeface="+mn-ea"/>
                <a:cs typeface="2  Titr" panose="00000700000000000000" pitchFamily="2" charset="-78"/>
              </a:defRPr>
            </a:lvl1pPr>
            <a:lvl2pPr marL="4572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2pPr>
            <a:lvl3pPr marL="9144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3pPr>
            <a:lvl4pPr marL="13716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4pPr>
            <a:lvl5pPr marL="18288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endParaRPr lang="en-US" sz="1800" kern="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73E43C-C1CA-768E-7D89-8F15F9C320BA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8B3C76-90BB-D933-A7CD-03862826BA39}"/>
              </a:ext>
            </a:extLst>
          </p:cNvPr>
          <p:cNvSpPr/>
          <p:nvPr/>
        </p:nvSpPr>
        <p:spPr>
          <a:xfrm>
            <a:off x="2771800" y="-459432"/>
            <a:ext cx="3600400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FDF28-A50E-E7D3-10B6-B62849C2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-18256"/>
            <a:ext cx="3832101" cy="1143000"/>
          </a:xfrm>
        </p:spPr>
        <p:txBody>
          <a:bodyPr/>
          <a:lstStyle/>
          <a:p>
            <a:pPr algn="ctr">
              <a:defRPr/>
            </a:pPr>
            <a:r>
              <a:rPr lang="fa-IR" sz="4000" kern="1200" dirty="0">
                <a:solidFill>
                  <a:srgbClr val="00007E"/>
                </a:solidFill>
                <a:latin typeface="Trebuchet MS" panose="020B0603020202020204"/>
              </a:rPr>
              <a:t>راهنما :</a:t>
            </a:r>
            <a:endParaRPr lang="en-US" sz="4000" kern="1200" dirty="0">
              <a:solidFill>
                <a:srgbClr val="00007E"/>
              </a:solidFill>
              <a:latin typeface="Trebuchet MS" panose="020B0603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4A8E-27A6-166E-51F0-94C65DE69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08" y="1651446"/>
            <a:ext cx="8389056" cy="4657874"/>
          </a:xfrm>
        </p:spPr>
        <p:txBody>
          <a:bodyPr/>
          <a:lstStyle/>
          <a:p>
            <a:pPr algn="just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r>
              <a:rPr lang="fa-IR" sz="1800" dirty="0">
                <a:solidFill>
                  <a:schemeClr val="accent6">
                    <a:lumMod val="50000"/>
                  </a:schemeClr>
                </a:solidFill>
              </a:rPr>
              <a:t>حداکثرزمان ارائه </a:t>
            </a:r>
            <a:r>
              <a:rPr lang="fa-IR" sz="1800" dirty="0">
                <a:solidFill>
                  <a:srgbClr val="C00000"/>
                </a:solidFill>
              </a:rPr>
              <a:t>20دقیقه</a:t>
            </a:r>
            <a:r>
              <a:rPr lang="fa-IR" sz="1800" dirty="0">
                <a:solidFill>
                  <a:schemeClr val="accent6">
                    <a:lumMod val="50000"/>
                  </a:schemeClr>
                </a:solidFill>
              </a:rPr>
              <a:t> می باشد.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endParaRPr lang="fa-IR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r>
              <a:rPr lang="fa-IR" sz="1800" dirty="0">
                <a:solidFill>
                  <a:schemeClr val="accent6">
                    <a:lumMod val="50000"/>
                  </a:schemeClr>
                </a:solidFill>
              </a:rPr>
              <a:t>حضور شخص ارائه دهنده و افرادی که بنا به صلاحدید مسئول واحد فناور می بایست در جلسه ارائه ایده حضور داشته باشند، حداقل 15 دقیقه قبل از شروع جلسه کمیته، جهت آمادگی اولیه الزامی است.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Clr>
                <a:srgbClr val="2D2D8A"/>
              </a:buClr>
              <a:buFont typeface="Wingdings" panose="05000000000000000000" pitchFamily="2" charset="2"/>
              <a:buChar char="v"/>
              <a:defRPr/>
            </a:pPr>
            <a:r>
              <a:rPr lang="fa-IR" sz="1800" dirty="0">
                <a:solidFill>
                  <a:schemeClr val="accent6">
                    <a:lumMod val="50000"/>
                  </a:schemeClr>
                </a:solidFill>
              </a:rPr>
              <a:t>قسمت هایی که با </a:t>
            </a:r>
            <a:r>
              <a:rPr lang="fa-IR" sz="1800" dirty="0">
                <a:solidFill>
                  <a:schemeClr val="accent6">
                    <a:lumMod val="50000"/>
                  </a:schemeClr>
                </a:solidFill>
                <a:latin typeface="One Stroke Script LET" pitchFamily="2" charset="0"/>
              </a:rPr>
              <a:t>رنگ نقره ای </a:t>
            </a:r>
            <a:r>
              <a:rPr lang="fa-IR" sz="1800" dirty="0">
                <a:solidFill>
                  <a:schemeClr val="accent6">
                    <a:lumMod val="50000"/>
                  </a:schemeClr>
                </a:solidFill>
              </a:rPr>
              <a:t>در اسلایدها مشخص شده، صرفا جهت راهنمایی شما در تهیه پاورپوینت می باشد. </a:t>
            </a:r>
          </a:p>
          <a:p>
            <a:pPr algn="just">
              <a:buClr>
                <a:srgbClr val="2D2D8A"/>
              </a:buClr>
              <a:buFont typeface="Wingdings" panose="05000000000000000000" pitchFamily="2" charset="2"/>
              <a:buChar char="v"/>
              <a:defRPr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Clr>
                <a:srgbClr val="2D2D8A"/>
              </a:buClr>
              <a:buFont typeface="Wingdings" panose="05000000000000000000" pitchFamily="2" charset="2"/>
              <a:buChar char="v"/>
              <a:defRPr/>
            </a:pPr>
            <a:r>
              <a:rPr lang="fa-IR" sz="1800" dirty="0">
                <a:solidFill>
                  <a:schemeClr val="accent6">
                    <a:lumMod val="50000"/>
                  </a:schemeClr>
                </a:solidFill>
              </a:rPr>
              <a:t>لطفا از نوع  فونت و سایز پیش فرض پاورپوینت (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titr</a:t>
            </a:r>
            <a:r>
              <a:rPr lang="fa-IR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 dirty="0">
                <a:solidFill>
                  <a:schemeClr val="accent6">
                    <a:lumMod val="50000"/>
                  </a:schemeClr>
                </a:solidFill>
              </a:rPr>
              <a:t>برای عنوان ها و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nazanin</a:t>
            </a:r>
            <a:r>
              <a:rPr lang="fa-IR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 dirty="0">
                <a:solidFill>
                  <a:schemeClr val="accent6">
                    <a:lumMod val="50000"/>
                  </a:schemeClr>
                </a:solidFill>
              </a:rPr>
              <a:t>برای متن ها)</a:t>
            </a:r>
            <a:r>
              <a:rPr lang="fa-IR" sz="1800" dirty="0">
                <a:solidFill>
                  <a:schemeClr val="accent6">
                    <a:lumMod val="50000"/>
                  </a:schemeClr>
                </a:solidFill>
              </a:rPr>
              <a:t> استفاده گردد.</a:t>
            </a:r>
          </a:p>
          <a:p>
            <a:pPr algn="just">
              <a:buClr>
                <a:srgbClr val="2D2D8A"/>
              </a:buClr>
              <a:buFont typeface="Wingdings" panose="05000000000000000000" pitchFamily="2" charset="2"/>
              <a:buChar char="v"/>
              <a:defRPr/>
            </a:pPr>
            <a:endParaRPr lang="fa-IR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Clr>
                <a:srgbClr val="2D2D8A"/>
              </a:buClr>
              <a:buFont typeface="Wingdings" panose="05000000000000000000" pitchFamily="2" charset="2"/>
              <a:buChar char="v"/>
              <a:defRPr/>
            </a:pPr>
            <a:r>
              <a:rPr lang="fa-IR" sz="1800" dirty="0">
                <a:solidFill>
                  <a:schemeClr val="accent6">
                    <a:lumMod val="50000"/>
                  </a:schemeClr>
                </a:solidFill>
              </a:rPr>
              <a:t>نمونه محصول (در صورت وجود) در جلسه ارائه گردد.</a:t>
            </a:r>
          </a:p>
          <a:p>
            <a:pPr algn="just">
              <a:buClr>
                <a:srgbClr val="2D2D8A"/>
              </a:buClr>
              <a:buFont typeface="Wingdings" panose="05000000000000000000" pitchFamily="2" charset="2"/>
              <a:buChar char="v"/>
              <a:defRPr/>
            </a:pPr>
            <a:endParaRPr lang="fa-IR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Clr>
                <a:schemeClr val="accent6"/>
              </a:buClr>
              <a:buFontTx/>
              <a:buNone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</a:t>
            </a:r>
            <a:r>
              <a:rPr lang="fa-IR" sz="1800" dirty="0">
                <a:solidFill>
                  <a:schemeClr val="accent6">
                    <a:lumMod val="50000"/>
                  </a:schemeClr>
                </a:solidFill>
              </a:rPr>
              <a:t>با تشکر </a:t>
            </a:r>
          </a:p>
          <a:p>
            <a:pPr marL="0" indent="0" algn="just">
              <a:lnSpc>
                <a:spcPct val="150000"/>
              </a:lnSpc>
              <a:buClr>
                <a:schemeClr val="accent6"/>
              </a:buClr>
              <a:buFontTx/>
              <a:buNone/>
              <a:defRPr/>
            </a:pPr>
            <a:r>
              <a:rPr lang="fa-IR" sz="15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کمیته جذب و پذیرش مجموعه مراکز رشد فناوری سلامت</a:t>
            </a:r>
          </a:p>
          <a:p>
            <a:pPr marL="0" indent="0" algn="just">
              <a:lnSpc>
                <a:spcPct val="150000"/>
              </a:lnSpc>
              <a:buClr>
                <a:schemeClr val="accent6"/>
              </a:buClr>
              <a:buFontTx/>
              <a:buNone/>
              <a:defRPr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9CE636-950C-00CD-DB4F-9D98D83EBEC4}"/>
              </a:ext>
            </a:extLst>
          </p:cNvPr>
          <p:cNvSpPr/>
          <p:nvPr/>
        </p:nvSpPr>
        <p:spPr>
          <a:xfrm>
            <a:off x="1907704" y="-459432"/>
            <a:ext cx="5328592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A30ACAC-B6D8-CFAA-3196-7E9BAF8CE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kern="1200" dirty="0">
                <a:solidFill>
                  <a:srgbClr val="333399"/>
                </a:solidFill>
                <a:latin typeface="Trebuchet MS" panose="020B0603020202020204"/>
              </a:rPr>
              <a:t>حمایت ها و خدمات موردنیاز:</a:t>
            </a:r>
            <a:endParaRPr lang="en-US" altLang="en-US" kern="1200" dirty="0">
              <a:solidFill>
                <a:srgbClr val="333399"/>
              </a:solidFill>
              <a:latin typeface="Trebuchet MS" panose="020B060302020202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C31039-B1E4-9BB8-43EE-9F25B0B21423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D288DA-B263-21DB-27C1-EA417FB63583}"/>
              </a:ext>
            </a:extLst>
          </p:cNvPr>
          <p:cNvSpPr txBox="1">
            <a:spLocks/>
          </p:cNvSpPr>
          <p:nvPr/>
        </p:nvSpPr>
        <p:spPr bwMode="auto">
          <a:xfrm>
            <a:off x="251618" y="1628800"/>
            <a:ext cx="849684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accent6"/>
                </a:solidFill>
                <a:latin typeface="+mn-lt"/>
                <a:ea typeface="+mn-ea"/>
                <a:cs typeface="2  Titr" panose="00000700000000000000" pitchFamily="2" charset="-78"/>
              </a:defRPr>
            </a:lvl1pPr>
            <a:lvl2pPr marL="4572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2pPr>
            <a:lvl3pPr marL="9144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3pPr>
            <a:lvl4pPr marL="13716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4pPr>
            <a:lvl5pPr marL="18288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endParaRPr lang="en-US" sz="1800" kern="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E10D40-ED9F-02F7-5D6B-0261B1C0CD3B}"/>
              </a:ext>
            </a:extLst>
          </p:cNvPr>
          <p:cNvSpPr/>
          <p:nvPr/>
        </p:nvSpPr>
        <p:spPr>
          <a:xfrm>
            <a:off x="1187624" y="4996374"/>
            <a:ext cx="6768752" cy="2520280"/>
          </a:xfrm>
          <a:prstGeom prst="roundRect">
            <a:avLst>
              <a:gd name="adj" fmla="val 13101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45833-4085-FD05-5148-B8CBFB632741}"/>
              </a:ext>
            </a:extLst>
          </p:cNvPr>
          <p:cNvSpPr txBox="1"/>
          <p:nvPr/>
        </p:nvSpPr>
        <p:spPr>
          <a:xfrm>
            <a:off x="611560" y="5373216"/>
            <a:ext cx="7776864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7200" dirty="0">
                <a:solidFill>
                  <a:srgbClr val="00007E"/>
                </a:solidFill>
                <a:cs typeface="B Esfehan" panose="00000700000000000000" pitchFamily="2" charset="-78"/>
              </a:rPr>
              <a:t>سپاس از توجه شما </a:t>
            </a:r>
            <a:endParaRPr lang="en-AE" sz="7200" dirty="0">
              <a:solidFill>
                <a:srgbClr val="00007E"/>
              </a:solidFill>
              <a:cs typeface="B Esfehan" panose="00000700000000000000" pitchFamily="2" charset="-78"/>
            </a:endParaRPr>
          </a:p>
        </p:txBody>
      </p:sp>
      <p:pic>
        <p:nvPicPr>
          <p:cNvPr id="6" name="Picture 5" descr="A light bulb with a pencil and a gear&#10;&#10;AI-generated content may be incorrect.">
            <a:extLst>
              <a:ext uri="{FF2B5EF4-FFF2-40B4-BE49-F238E27FC236}">
                <a16:creationId xmlns:a16="http://schemas.microsoft.com/office/drawing/2014/main" id="{A1E10C3E-ABF5-B905-1D02-46309E46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2" y="-1899592"/>
            <a:ext cx="8757592" cy="87575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1EFF6-FBB2-6030-1E7B-BD692E2C7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348" y="380074"/>
            <a:ext cx="10836696" cy="6097852"/>
          </a:xfrm>
          <a:prstGeom prst="rect">
            <a:avLst/>
          </a:prstGeom>
          <a:effectLst>
            <a:outerShdw blurRad="101600" dist="50800" dir="5400000" sx="103000" sy="103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E84544-9A44-0EA8-E135-01ED36FBF430}"/>
              </a:ext>
            </a:extLst>
          </p:cNvPr>
          <p:cNvSpPr/>
          <p:nvPr/>
        </p:nvSpPr>
        <p:spPr>
          <a:xfrm>
            <a:off x="251619" y="1700807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C647D-53DD-32BF-0174-ADA248D9067B}"/>
              </a:ext>
            </a:extLst>
          </p:cNvPr>
          <p:cNvSpPr/>
          <p:nvPr/>
        </p:nvSpPr>
        <p:spPr>
          <a:xfrm>
            <a:off x="2267744" y="44624"/>
            <a:ext cx="4608512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AC72B-6903-0B0E-1635-5E3EF6B67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759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fa-IR" kern="1200" dirty="0">
                <a:solidFill>
                  <a:srgbClr val="000086"/>
                </a:solidFill>
                <a:latin typeface="Trebuchet MS" panose="020B0603020202020204"/>
              </a:rPr>
              <a:t> </a:t>
            </a:r>
            <a:r>
              <a:rPr lang="fa-IR" kern="1200" dirty="0">
                <a:solidFill>
                  <a:srgbClr val="00007E"/>
                </a:solidFill>
                <a:latin typeface="Trebuchet MS" panose="020B0603020202020204"/>
              </a:rPr>
              <a:t>عنوان ایده محوری </a:t>
            </a:r>
            <a:r>
              <a:rPr lang="en-US" kern="1200" dirty="0">
                <a:solidFill>
                  <a:srgbClr val="000086"/>
                </a:solidFill>
                <a:latin typeface="Trebuchet MS" panose="020B0603020202020204"/>
              </a:rPr>
              <a:t>:</a:t>
            </a:r>
            <a:endParaRPr lang="en-US" dirty="0">
              <a:solidFill>
                <a:srgbClr val="00008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209920-B4D0-F500-82FA-E62C721D5EE0}"/>
              </a:ext>
            </a:extLst>
          </p:cNvPr>
          <p:cNvSpPr txBox="1">
            <a:spLocks/>
          </p:cNvSpPr>
          <p:nvPr/>
        </p:nvSpPr>
        <p:spPr bwMode="auto">
          <a:xfrm>
            <a:off x="323577" y="1484784"/>
            <a:ext cx="849684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accent6"/>
                </a:solidFill>
                <a:latin typeface="+mn-lt"/>
                <a:ea typeface="+mn-ea"/>
                <a:cs typeface="2  Titr" panose="00000700000000000000" pitchFamily="2" charset="-78"/>
              </a:defRPr>
            </a:lvl1pPr>
            <a:lvl2pPr marL="4572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2pPr>
            <a:lvl3pPr marL="9144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3pPr>
            <a:lvl4pPr marL="13716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4pPr>
            <a:lvl5pPr marL="18288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B Nazanin" panose="00000400000000000000" pitchFamily="2" charset="-7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Clr>
                <a:schemeClr val="accent6"/>
              </a:buClr>
              <a:buFont typeface="Wingdings" panose="05000000000000000000" pitchFamily="2" charset="2"/>
              <a:buChar char="v"/>
              <a:defRPr/>
            </a:pPr>
            <a:endParaRPr lang="en-US" sz="1800" kern="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DD74D3-D53A-C4A1-97D1-6EB1585BEED1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7F79B7-4CE1-D12E-B35D-3D0CF9872FED}"/>
              </a:ext>
            </a:extLst>
          </p:cNvPr>
          <p:cNvSpPr/>
          <p:nvPr/>
        </p:nvSpPr>
        <p:spPr>
          <a:xfrm>
            <a:off x="2123728" y="-459432"/>
            <a:ext cx="4896544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C1603-932C-D524-13F5-B506CCE47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243408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fa-IR" kern="1200" dirty="0">
                <a:solidFill>
                  <a:srgbClr val="00007E"/>
                </a:solidFill>
                <a:latin typeface="Trebuchet MS" panose="020B0603020202020204"/>
              </a:rPr>
              <a:t>نام</a:t>
            </a:r>
            <a:r>
              <a:rPr lang="fa-IR" kern="1200" dirty="0">
                <a:solidFill>
                  <a:srgbClr val="000086"/>
                </a:solidFill>
                <a:latin typeface="Trebuchet MS" panose="020B0603020202020204"/>
              </a:rPr>
              <a:t> </a:t>
            </a:r>
            <a:r>
              <a:rPr lang="fa-IR" kern="1200" dirty="0">
                <a:solidFill>
                  <a:srgbClr val="00007E"/>
                </a:solidFill>
                <a:latin typeface="Trebuchet MS" panose="020B0603020202020204"/>
              </a:rPr>
              <a:t>هسته/شرکت فناور</a:t>
            </a:r>
            <a:r>
              <a:rPr lang="en-US" kern="1200" dirty="0">
                <a:solidFill>
                  <a:srgbClr val="000086"/>
                </a:solidFill>
                <a:latin typeface="Trebuchet MS" panose="020B0603020202020204"/>
              </a:rPr>
              <a:t>:</a:t>
            </a:r>
            <a:endParaRPr lang="en-US" dirty="0">
              <a:solidFill>
                <a:srgbClr val="00008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FC62E-1414-C9ED-8048-DE69EEF79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899300" cy="2016125"/>
          </a:xfrm>
        </p:spPr>
        <p:txBody>
          <a:bodyPr/>
          <a:lstStyle/>
          <a:p>
            <a:pPr>
              <a:defRPr/>
            </a:pPr>
            <a:endParaRPr lang="fa-IR" dirty="0"/>
          </a:p>
          <a:p>
            <a:pPr>
              <a:defRPr/>
            </a:pPr>
            <a:endParaRPr lang="fa-IR" dirty="0"/>
          </a:p>
          <a:p>
            <a:pPr>
              <a:defRPr/>
            </a:pPr>
            <a:r>
              <a:rPr lang="fa-IR" sz="1800" b="0" dirty="0">
                <a:solidFill>
                  <a:schemeClr val="bg1">
                    <a:lumMod val="75000"/>
                  </a:schemeClr>
                </a:solidFill>
                <a:latin typeface="One Stroke Script LET" pitchFamily="2" charset="0"/>
                <a:cs typeface="B Nazanin" panose="00000400000000000000" pitchFamily="2" charset="-78"/>
              </a:rPr>
              <a:t>نوع واحد:</a:t>
            </a:r>
          </a:p>
          <a:p>
            <a:pPr>
              <a:defRPr/>
            </a:pPr>
            <a:r>
              <a:rPr lang="fa-IR" sz="1800" b="0" dirty="0">
                <a:solidFill>
                  <a:schemeClr val="bg1">
                    <a:lumMod val="75000"/>
                  </a:schemeClr>
                </a:solidFill>
                <a:latin typeface="One Stroke Script LET" pitchFamily="2" charset="0"/>
                <a:cs typeface="B Nazanin" panose="00000400000000000000" pitchFamily="2" charset="-78"/>
              </a:rPr>
              <a:t>شماره ثبت شرکت :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One Stroke Script LET" pitchFamily="2" charset="0"/>
              <a:cs typeface="B Nazanin" panose="00000400000000000000" pitchFamily="2" charset="-78"/>
            </a:endParaRPr>
          </a:p>
        </p:txBody>
      </p:sp>
      <p:sp>
        <p:nvSpPr>
          <p:cNvPr id="14340" name="Rectangle 161">
            <a:extLst>
              <a:ext uri="{FF2B5EF4-FFF2-40B4-BE49-F238E27FC236}">
                <a16:creationId xmlns:a16="http://schemas.microsoft.com/office/drawing/2014/main" id="{0ED5607F-C565-7CFC-19A9-407BAEA4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694" y="4722338"/>
            <a:ext cx="4392612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 b="1">
                <a:solidFill>
                  <a:srgbClr val="FFFFCC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3200" b="1">
                <a:solidFill>
                  <a:srgbClr val="FFFFCC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3200" b="1">
                <a:solidFill>
                  <a:srgbClr val="FFFFCC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3200" b="1">
                <a:solidFill>
                  <a:srgbClr val="FFFFCC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3200" b="1">
                <a:solidFill>
                  <a:srgbClr val="FFFFCC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b="1">
                <a:solidFill>
                  <a:srgbClr val="FFFFCC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b="1">
                <a:solidFill>
                  <a:srgbClr val="FFFFCC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b="1">
                <a:solidFill>
                  <a:srgbClr val="FFFFCC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b="1">
                <a:solidFill>
                  <a:srgbClr val="FFFFCC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1600" dirty="0">
                <a:solidFill>
                  <a:srgbClr val="00007E"/>
                </a:solidFill>
                <a:cs typeface="B Titr" panose="00000700000000000000" pitchFamily="2" charset="-78"/>
              </a:rPr>
              <a:t>ارائه دهنده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a-IR" altLang="en-US" sz="1600" dirty="0">
              <a:solidFill>
                <a:srgbClr val="00007E"/>
              </a:solidFill>
              <a:cs typeface="B Titr" panose="00000700000000000000" pitchFamily="2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1600" dirty="0">
                <a:solidFill>
                  <a:srgbClr val="00007E"/>
                </a:solidFill>
                <a:cs typeface="B Titr" panose="00000700000000000000" pitchFamily="2" charset="-78"/>
              </a:rPr>
              <a:t>سمت در واحد </a:t>
            </a:r>
            <a:r>
              <a:rPr lang="fa-IR" altLang="en-US" sz="1600" dirty="0" err="1">
                <a:solidFill>
                  <a:srgbClr val="00007E"/>
                </a:solidFill>
                <a:cs typeface="B Titr" panose="00000700000000000000" pitchFamily="2" charset="-78"/>
              </a:rPr>
              <a:t>فناور</a:t>
            </a:r>
            <a:r>
              <a:rPr lang="fa-IR" altLang="en-US" sz="1600" dirty="0">
                <a:solidFill>
                  <a:srgbClr val="00007E"/>
                </a:solidFill>
                <a:cs typeface="B Titr" panose="00000700000000000000" pitchFamily="2" charset="-78"/>
              </a:rPr>
              <a:t> 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EE1F93-9421-30BD-F128-C8778F417D8D}"/>
              </a:ext>
            </a:extLst>
          </p:cNvPr>
          <p:cNvSpPr/>
          <p:nvPr/>
        </p:nvSpPr>
        <p:spPr>
          <a:xfrm>
            <a:off x="2771800" y="-459432"/>
            <a:ext cx="3600400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A88FF-962B-3292-08D1-1731FF8C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295474"/>
            <a:ext cx="2613025" cy="753579"/>
          </a:xfrm>
        </p:spPr>
        <p:txBody>
          <a:bodyPr/>
          <a:lstStyle/>
          <a:p>
            <a:pPr>
              <a:defRPr/>
            </a:pPr>
            <a:r>
              <a:rPr lang="fa-IR" kern="1200" dirty="0">
                <a:solidFill>
                  <a:srgbClr val="333399"/>
                </a:solidFill>
                <a:latin typeface="Trebuchet MS" panose="020B0603020202020204"/>
              </a:rPr>
              <a:t>اعضای تیم فناور:</a:t>
            </a:r>
            <a:br>
              <a:rPr lang="en-US" kern="1200" dirty="0">
                <a:solidFill>
                  <a:srgbClr val="333399"/>
                </a:solidFill>
                <a:latin typeface="Trebuchet MS" panose="020B0603020202020204"/>
              </a:rPr>
            </a:br>
            <a:endParaRPr lang="en-US" sz="1800" dirty="0">
              <a:solidFill>
                <a:srgbClr val="BFBFBF"/>
              </a:solidFill>
              <a:latin typeface="One Stroke Script LET" pitchFamily="2" charset="0"/>
              <a:ea typeface="+mn-ea"/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D0E26C-47ED-1FBB-2451-C1343F20A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794512"/>
              </p:ext>
            </p:extLst>
          </p:nvPr>
        </p:nvGraphicFramePr>
        <p:xfrm>
          <a:off x="341375" y="1773238"/>
          <a:ext cx="8461250" cy="489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4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1889">
                <a:tc>
                  <a:txBody>
                    <a:bodyPr/>
                    <a:lstStyle/>
                    <a:p>
                      <a:pPr algn="ctr"/>
                      <a:r>
                        <a:rPr lang="fa-IR" sz="1300" b="1" kern="1200" dirty="0">
                          <a:solidFill>
                            <a:srgbClr val="00007E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نوع همکاری</a:t>
                      </a:r>
                      <a:endParaRPr lang="en-US" sz="1300" b="1" kern="1200" dirty="0">
                        <a:solidFill>
                          <a:srgbClr val="00007E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50" marR="91450" marT="42716" marB="4271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a-IR" sz="1300" b="1" kern="1200" dirty="0">
                          <a:solidFill>
                            <a:srgbClr val="00007E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نقش در واحد فناور</a:t>
                      </a:r>
                      <a:endParaRPr lang="en-US" sz="1300" b="1" kern="1200" dirty="0">
                        <a:solidFill>
                          <a:srgbClr val="00007E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50" marR="91450" marT="42716" marB="42716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300" b="1" kern="1200" dirty="0">
                          <a:solidFill>
                            <a:srgbClr val="00007E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زمینه تخصصی</a:t>
                      </a:r>
                      <a:endParaRPr lang="en-US" sz="1300" b="1" kern="1200" dirty="0">
                        <a:solidFill>
                          <a:srgbClr val="00007E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50" marR="91450" marT="42716" marB="4271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300" b="1" kern="1200" dirty="0">
                          <a:solidFill>
                            <a:srgbClr val="00007E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مدرک تحصیلی</a:t>
                      </a:r>
                      <a:endParaRPr lang="en-US" sz="1300" b="1" kern="1200" dirty="0">
                        <a:solidFill>
                          <a:srgbClr val="00007E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50" marR="91450" marT="42716" marB="4271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300" b="1" kern="1200" dirty="0">
                          <a:solidFill>
                            <a:srgbClr val="00007E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نام و نام خانوادگی</a:t>
                      </a:r>
                      <a:endParaRPr lang="en-US" sz="1300" b="1" kern="1200" dirty="0">
                        <a:solidFill>
                          <a:srgbClr val="00007E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50" marR="91450" marT="42716" marB="4271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300" b="1" kern="1200" dirty="0">
                          <a:solidFill>
                            <a:srgbClr val="00007E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ردیف</a:t>
                      </a:r>
                      <a:endParaRPr lang="en-US" sz="1300" b="1" kern="1200" dirty="0">
                        <a:solidFill>
                          <a:srgbClr val="00007E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50" marR="91450" marT="42716" marB="42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91">
                <a:tc>
                  <a:txBody>
                    <a:bodyPr/>
                    <a:lstStyle/>
                    <a:p>
                      <a:pPr algn="ctr"/>
                      <a:r>
                        <a:rPr lang="fa-IR" sz="900" b="1" kern="1200" dirty="0">
                          <a:solidFill>
                            <a:srgbClr val="00007E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تمام /نیمه وقت</a:t>
                      </a:r>
                      <a:endParaRPr lang="en-US" sz="900" b="1" kern="1200" dirty="0">
                        <a:solidFill>
                          <a:srgbClr val="00007E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50" marR="91450" marT="42716" marB="4271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a-IR" sz="900" b="1" kern="1200" dirty="0">
                          <a:solidFill>
                            <a:srgbClr val="00007E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اصلی/همکار/مشاور</a:t>
                      </a:r>
                      <a:r>
                        <a:rPr lang="fa-IR" sz="700" b="0" kern="1200" dirty="0">
                          <a:solidFill>
                            <a:srgbClr val="00007E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(ذکر نوع و زمینه مشاوره)</a:t>
                      </a:r>
                      <a:endParaRPr lang="en-US" sz="700" b="0" kern="1200" dirty="0">
                        <a:solidFill>
                          <a:srgbClr val="00007E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50" marR="91450" marT="42716" marB="4271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596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 Stroke Script LET" pitchFamily="2" charset="0"/>
                          <a:ea typeface="+mn-ea"/>
                          <a:cs typeface="B Nazanin" panose="00000400000000000000" pitchFamily="2" charset="-78"/>
                        </a:rPr>
                        <a:t>مسئول واحد فناور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One Stroke Script LET" pitchFamily="2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7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79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a-IR" sz="17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 Stroke Script LET" pitchFamily="2" charset="0"/>
                          <a:ea typeface="+mn-ea"/>
                          <a:cs typeface="B Nazanin" panose="00000400000000000000" pitchFamily="2" charset="-78"/>
                        </a:rPr>
                        <a:t>سایر همکاران</a:t>
                      </a:r>
                      <a:endParaRPr lang="en-US" sz="17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One Stroke Script LET" pitchFamily="2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7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596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...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596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596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596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596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596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596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596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50" marR="91450" marT="42716" marB="4271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9227DD2-18CD-B2DA-ABF2-A26A03E9A434}"/>
              </a:ext>
            </a:extLst>
          </p:cNvPr>
          <p:cNvSpPr txBox="1">
            <a:spLocks/>
          </p:cNvSpPr>
          <p:nvPr/>
        </p:nvSpPr>
        <p:spPr bwMode="auto">
          <a:xfrm>
            <a:off x="1187624" y="1028566"/>
            <a:ext cx="7221537" cy="75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6"/>
                </a:solidFill>
                <a:latin typeface="+mj-lt"/>
                <a:ea typeface="+mj-ea"/>
                <a:cs typeface="2  Titr" panose="00000700000000000000" pitchFamily="2" charset="-78"/>
              </a:defRPr>
            </a:lvl1pPr>
            <a:lvl2pPr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2D8A"/>
                </a:solidFill>
                <a:latin typeface="Arial" charset="0"/>
                <a:cs typeface="2  Titr" panose="00000700000000000000" pitchFamily="2" charset="-78"/>
              </a:defRPr>
            </a:lvl2pPr>
            <a:lvl3pPr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2D8A"/>
                </a:solidFill>
                <a:latin typeface="Arial" charset="0"/>
                <a:cs typeface="2  Titr" panose="00000700000000000000" pitchFamily="2" charset="-78"/>
              </a:defRPr>
            </a:lvl3pPr>
            <a:lvl4pPr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2D8A"/>
                </a:solidFill>
                <a:latin typeface="Arial" charset="0"/>
                <a:cs typeface="2  Titr" panose="00000700000000000000" pitchFamily="2" charset="-78"/>
              </a:defRPr>
            </a:lvl4pPr>
            <a:lvl5pPr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2D8A"/>
                </a:solidFill>
                <a:latin typeface="Arial" charset="0"/>
                <a:cs typeface="2  Titr" panose="00000700000000000000" pitchFamily="2" charset="-7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ne Stroke Script LET" pitchFamily="2" charset="0"/>
                <a:ea typeface="+mn-ea"/>
                <a:cs typeface="B Nazanin" panose="00000400000000000000" pitchFamily="2" charset="-78"/>
              </a:rPr>
              <a:t>*ذکر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ne Stroke Script LET" pitchFamily="2" charset="0"/>
                <a:ea typeface="+mn-ea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ne Stroke Script LET" pitchFamily="2" charset="0"/>
                <a:ea typeface="+mn-ea"/>
                <a:cs typeface="B Nazanin" panose="00000400000000000000" pitchFamily="2" charset="-78"/>
              </a:rPr>
              <a:t>اعضای تیم به صورت کامل الزامی است .</a:t>
            </a: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One Stroke Script LET" pitchFamily="2" charset="0"/>
              <a:ea typeface="+mn-ea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F9BB75-09F5-875C-5C7E-A2BBEA0F6CFB}"/>
              </a:ext>
            </a:extLst>
          </p:cNvPr>
          <p:cNvSpPr/>
          <p:nvPr/>
        </p:nvSpPr>
        <p:spPr>
          <a:xfrm>
            <a:off x="1043608" y="-459432"/>
            <a:ext cx="7056784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5CBB4-81EE-5D17-D002-95B7A1A4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a-IR" sz="2800" kern="1200" dirty="0">
                <a:solidFill>
                  <a:schemeClr val="accent2"/>
                </a:solidFill>
                <a:latin typeface="Trebuchet MS" panose="020B0603020202020204"/>
              </a:rPr>
              <a:t>سوابق پژوهشی، فناوری، مهندسی </a:t>
            </a:r>
            <a:r>
              <a:rPr lang="fa-IR" sz="2800" kern="1200" dirty="0">
                <a:solidFill>
                  <a:srgbClr val="333399"/>
                </a:solidFill>
                <a:latin typeface="Trebuchet MS" panose="020B0603020202020204"/>
              </a:rPr>
              <a:t>تیم </a:t>
            </a:r>
            <a:r>
              <a:rPr lang="fa-IR" sz="2000" kern="1200" dirty="0">
                <a:solidFill>
                  <a:srgbClr val="333399"/>
                </a:solidFill>
                <a:latin typeface="Trebuchet MS" panose="020B0603020202020204"/>
              </a:rPr>
              <a:t>(</a:t>
            </a:r>
            <a:r>
              <a:rPr lang="fa-IR" sz="2000" kern="1200" dirty="0">
                <a:solidFill>
                  <a:schemeClr val="accent2"/>
                </a:solidFill>
                <a:latin typeface="Trebuchet MS" panose="020B0603020202020204"/>
              </a:rPr>
              <a:t>مرتبط با ایده) </a:t>
            </a:r>
            <a:r>
              <a:rPr lang="fa-IR" sz="2800" kern="1200" dirty="0">
                <a:solidFill>
                  <a:schemeClr val="accent2"/>
                </a:solidFill>
                <a:latin typeface="Trebuchet MS" panose="020B0603020202020204"/>
              </a:rPr>
              <a:t>:</a:t>
            </a:r>
            <a:endParaRPr lang="en-US" sz="2800" kern="1200" dirty="0">
              <a:solidFill>
                <a:schemeClr val="accent2"/>
              </a:solidFill>
              <a:latin typeface="Trebuchet MS" panose="020B0603020202020204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515C387-58BD-2E27-018D-4B8227609C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443361"/>
              </p:ext>
            </p:extLst>
          </p:nvPr>
        </p:nvGraphicFramePr>
        <p:xfrm>
          <a:off x="323528" y="1916113"/>
          <a:ext cx="8496945" cy="460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628">
                  <a:extLst>
                    <a:ext uri="{9D8B030D-6E8A-4147-A177-3AD203B41FA5}">
                      <a16:colId xmlns:a16="http://schemas.microsoft.com/office/drawing/2014/main" val="1872228090"/>
                    </a:ext>
                  </a:extLst>
                </a:gridCol>
                <a:gridCol w="4125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88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400" b="1" kern="1200" dirty="0">
                          <a:solidFill>
                            <a:srgbClr val="00007E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دستاورد طرح</a:t>
                      </a:r>
                      <a:endParaRPr lang="en-US" sz="1400" b="1" kern="1200" dirty="0">
                        <a:solidFill>
                          <a:srgbClr val="00007E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46" marR="91446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400" b="1" kern="1200" dirty="0">
                          <a:solidFill>
                            <a:srgbClr val="00007E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مجری</a:t>
                      </a:r>
                      <a:endParaRPr lang="en-US" sz="1400" b="1" kern="1200" dirty="0">
                        <a:solidFill>
                          <a:srgbClr val="00007E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46" marR="91446" marT="45724" marB="457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>
                          <a:solidFill>
                            <a:srgbClr val="00007E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عنوان طرح</a:t>
                      </a:r>
                      <a:endParaRPr lang="en-US" sz="1400" b="1" kern="1200" dirty="0">
                        <a:solidFill>
                          <a:srgbClr val="00007E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46" marR="91446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400" b="1" kern="1200" dirty="0">
                          <a:solidFill>
                            <a:srgbClr val="00007E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b="1" kern="1200" dirty="0">
                        <a:solidFill>
                          <a:srgbClr val="00007E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1446" marR="91446"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60">
                <a:tc>
                  <a:txBody>
                    <a:bodyPr/>
                    <a:lstStyle/>
                    <a:p>
                      <a:pPr algn="r" rtl="1"/>
                      <a:endParaRPr lang="en-US" sz="1800" dirty="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 dirty="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 dirty="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 dirty="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60">
                <a:tc>
                  <a:txBody>
                    <a:bodyPr/>
                    <a:lstStyle/>
                    <a:p>
                      <a:pPr algn="r" rtl="1"/>
                      <a:endParaRPr lang="en-US" sz="1800" dirty="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 dirty="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 dirty="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60"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260"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 dirty="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260"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260"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60"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260"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260">
                <a:tc>
                  <a:txBody>
                    <a:bodyPr/>
                    <a:lstStyle/>
                    <a:p>
                      <a:pPr algn="r" rtl="1"/>
                      <a:endParaRPr lang="en-US" sz="1800" dirty="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 dirty="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 dirty="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r" rtl="1"/>
                      <a:endParaRPr lang="en-US" sz="1800" dirty="0">
                        <a:solidFill>
                          <a:srgbClr val="00007E"/>
                        </a:solidFill>
                      </a:endParaRPr>
                    </a:p>
                  </a:txBody>
                  <a:tcPr marL="91446" marR="91446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A98C32-DE67-6E0B-773D-158CB230049C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73C036-0FE3-8F5F-68F6-E0C1A2ACFC3E}"/>
              </a:ext>
            </a:extLst>
          </p:cNvPr>
          <p:cNvSpPr/>
          <p:nvPr/>
        </p:nvSpPr>
        <p:spPr>
          <a:xfrm>
            <a:off x="2771800" y="-459432"/>
            <a:ext cx="3600400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EBD7E-DB39-F736-528C-11E98A7D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-99392"/>
            <a:ext cx="2036713" cy="1143000"/>
          </a:xfrm>
        </p:spPr>
        <p:txBody>
          <a:bodyPr/>
          <a:lstStyle/>
          <a:p>
            <a:pPr>
              <a:defRPr/>
            </a:pPr>
            <a:r>
              <a:rPr lang="fa-IR" kern="1200" dirty="0">
                <a:solidFill>
                  <a:srgbClr val="333399"/>
                </a:solidFill>
                <a:latin typeface="Trebuchet MS" panose="020B0603020202020204"/>
              </a:rPr>
              <a:t>تعریف ایده :</a:t>
            </a:r>
            <a:endParaRPr lang="en-US" kern="1200" dirty="0">
              <a:solidFill>
                <a:schemeClr val="accent2"/>
              </a:solidFill>
              <a:latin typeface="Trebuchet MS" panose="020B0603020202020204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22DBA80-CEC0-040C-4041-4A021321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fa-IR" altLang="en-US" sz="1800" b="0" dirty="0">
                <a:solidFill>
                  <a:schemeClr val="bg1">
                    <a:lumMod val="65000"/>
                  </a:schemeClr>
                </a:solidFill>
                <a:latin typeface="One Stroke Script LET" pitchFamily="2" charset="0"/>
              </a:rPr>
              <a:t>ویژگی های محصول / خدمت </a:t>
            </a:r>
          </a:p>
          <a:p>
            <a:pPr eaLnBrk="1" hangingPunct="1">
              <a:defRPr/>
            </a:pPr>
            <a:r>
              <a:rPr lang="fa-IR" altLang="en-US" sz="1800" b="0" dirty="0">
                <a:solidFill>
                  <a:schemeClr val="bg1">
                    <a:lumMod val="65000"/>
                  </a:schemeClr>
                </a:solidFill>
                <a:latin typeface="One Stroke Script LET" pitchFamily="2" charset="0"/>
              </a:rPr>
              <a:t>دلایل انتخاب موضوع و ضرورت اجرای ایده</a:t>
            </a:r>
          </a:p>
          <a:p>
            <a:pPr eaLnBrk="1" hangingPunct="1">
              <a:defRPr/>
            </a:pPr>
            <a:r>
              <a:rPr lang="fa-IR" altLang="en-US" sz="1800" b="0" dirty="0">
                <a:solidFill>
                  <a:schemeClr val="bg1">
                    <a:lumMod val="65000"/>
                  </a:schemeClr>
                </a:solidFill>
                <a:latin typeface="One Stroke Script LET" pitchFamily="2" charset="0"/>
              </a:rPr>
              <a:t>جنبه های فناورانه و نوآوری ایده</a:t>
            </a:r>
            <a:endParaRPr lang="en-US" alt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4B546D-D3C1-CC55-E3FA-70013F14FAAA}"/>
              </a:ext>
            </a:extLst>
          </p:cNvPr>
          <p:cNvSpPr/>
          <p:nvPr/>
        </p:nvSpPr>
        <p:spPr>
          <a:xfrm>
            <a:off x="251619" y="1484783"/>
            <a:ext cx="8640763" cy="5112569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52C61F-E412-2F73-3FED-697FC6E64CD1}"/>
              </a:ext>
            </a:extLst>
          </p:cNvPr>
          <p:cNvSpPr/>
          <p:nvPr/>
        </p:nvSpPr>
        <p:spPr>
          <a:xfrm>
            <a:off x="2771800" y="-459432"/>
            <a:ext cx="3600400" cy="1584176"/>
          </a:xfrm>
          <a:prstGeom prst="roundRect">
            <a:avLst>
              <a:gd name="adj" fmla="val 20908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E2CFBC9-BE28-4298-FF60-F930F00B7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25" y="-3176"/>
            <a:ext cx="744855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kern="1200" dirty="0">
                <a:solidFill>
                  <a:srgbClr val="333399"/>
                </a:solidFill>
                <a:latin typeface="Trebuchet MS" panose="020B0603020202020204"/>
              </a:rPr>
              <a:t>مراحل و روش اجرا :</a:t>
            </a:r>
            <a:endParaRPr lang="en-US" altLang="en-US" kern="1200" dirty="0">
              <a:solidFill>
                <a:srgbClr val="333399"/>
              </a:solidFill>
              <a:latin typeface="Trebuchet MS" panose="020B0603020202020204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888CB0C-E3B7-99ED-1EDD-145B29A58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fa-IR" altLang="en-US" sz="1800" b="0" dirty="0">
                <a:solidFill>
                  <a:schemeClr val="bg1">
                    <a:lumMod val="75000"/>
                  </a:schemeClr>
                </a:solidFill>
                <a:latin typeface="IranNastaliq" panose="02020505000000020003" pitchFamily="18" charset="0"/>
                <a:cs typeface="B Lotus" panose="00000400000000000000" pitchFamily="2" charset="-78"/>
              </a:rPr>
              <a:t>به صورت گام به گام و فازبندی شده</a:t>
            </a:r>
            <a:r>
              <a:rPr lang="fa-IR" altLang="en-US" sz="1800" b="0" dirty="0">
                <a:solidFill>
                  <a:schemeClr val="bg1">
                    <a:lumMod val="75000"/>
                  </a:schemeClr>
                </a:solidFill>
                <a:cs typeface="B Lotus" panose="00000400000000000000" pitchFamily="2" charset="-78"/>
              </a:rPr>
              <a:t> </a:t>
            </a:r>
            <a:r>
              <a:rPr lang="fa-IR" altLang="en-US" sz="1800" b="0" dirty="0">
                <a:solidFill>
                  <a:schemeClr val="bg1">
                    <a:lumMod val="75000"/>
                  </a:schemeClr>
                </a:solidFill>
                <a:latin typeface="IranNastaliq" panose="02020505000000020003" pitchFamily="18" charset="0"/>
                <a:cs typeface="B Lotus" panose="00000400000000000000" pitchFamily="2" charset="-78"/>
              </a:rPr>
              <a:t>(از تهیه مواد اولیه تا فرایند تولید، اخذ مجوزها و تجاری سازی نهایی) </a:t>
            </a:r>
            <a:endParaRPr lang="en-US" altLang="en-US" sz="1800" b="0" dirty="0">
              <a:solidFill>
                <a:schemeClr val="bg1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434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IranNastaliq</vt:lpstr>
      <vt:lpstr>Wingdings</vt:lpstr>
      <vt:lpstr>Calibri</vt:lpstr>
      <vt:lpstr>B Nazanin</vt:lpstr>
      <vt:lpstr>B Esfehan</vt:lpstr>
      <vt:lpstr>Times New Roman</vt:lpstr>
      <vt:lpstr>B Titr</vt:lpstr>
      <vt:lpstr>One Stroke Script LET</vt:lpstr>
      <vt:lpstr>Trebuchet MS</vt:lpstr>
      <vt:lpstr>B Lotus</vt:lpstr>
      <vt:lpstr>Arial</vt:lpstr>
      <vt:lpstr>Diseño predeterminado</vt:lpstr>
      <vt:lpstr>پاورپوینت ارائه طرح در   کمیته جذب و پذیرش مجموعه مراکز رشد فناوری سلامت</vt:lpstr>
      <vt:lpstr>راهنما :</vt:lpstr>
      <vt:lpstr>PowerPoint Presentation</vt:lpstr>
      <vt:lpstr> عنوان ایده محوری :</vt:lpstr>
      <vt:lpstr>نام هسته/شرکت فناور:</vt:lpstr>
      <vt:lpstr>اعضای تیم فناور: </vt:lpstr>
      <vt:lpstr>سوابق پژوهشی، فناوری، مهندسی تیم (مرتبط با ایده) :</vt:lpstr>
      <vt:lpstr>تعریف ایده :</vt:lpstr>
      <vt:lpstr>مراحل و روش اجرا :</vt:lpstr>
      <vt:lpstr>برنامه زمان بندی فازهای اصلی :</vt:lpstr>
      <vt:lpstr>بازار هدف :</vt:lpstr>
      <vt:lpstr>توجیه اقتصادی ایده :</vt:lpstr>
      <vt:lpstr>مزیت رقابتی محصول/خدمت :</vt:lpstr>
      <vt:lpstr>تحلیل رقبای ایده محوری :</vt:lpstr>
      <vt:lpstr>موانع و مشکلات احتمالی در فرایند تجاری سازی :</vt:lpstr>
      <vt:lpstr>فرصت های توسعه:</vt:lpstr>
      <vt:lpstr>استراتژی تجاری سازی ایده :</vt:lpstr>
      <vt:lpstr>بخش مالی:</vt:lpstr>
      <vt:lpstr>حمایت های قابل جذب پیش بینی شده :</vt:lpstr>
      <vt:lpstr>حمایت ها و خدمات موردنیاز: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drganji.r</cp:lastModifiedBy>
  <cp:revision>797</cp:revision>
  <dcterms:created xsi:type="dcterms:W3CDTF">2010-05-23T14:28:12Z</dcterms:created>
  <dcterms:modified xsi:type="dcterms:W3CDTF">2025-11-17T04:58:17Z</dcterms:modified>
</cp:coreProperties>
</file>