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4"/>
  </p:notesMasterIdLst>
  <p:sldIdLst>
    <p:sldId id="256" r:id="rId2"/>
    <p:sldId id="302" r:id="rId3"/>
    <p:sldId id="280" r:id="rId4"/>
    <p:sldId id="262" r:id="rId5"/>
    <p:sldId id="261" r:id="rId6"/>
    <p:sldId id="295" r:id="rId7"/>
    <p:sldId id="341" r:id="rId8"/>
    <p:sldId id="340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296" r:id="rId17"/>
    <p:sldId id="342" r:id="rId18"/>
    <p:sldId id="334" r:id="rId19"/>
    <p:sldId id="335" r:id="rId20"/>
    <p:sldId id="336" r:id="rId21"/>
    <p:sldId id="337" r:id="rId22"/>
    <p:sldId id="339" r:id="rId23"/>
  </p:sldIdLst>
  <p:sldSz cx="9144000" cy="6858000" type="screen4x3"/>
  <p:notesSz cx="6858000" cy="9144000"/>
  <p:embeddedFontLst>
    <p:embeddedFont>
      <p:font typeface="B Nazanin" panose="00000400000000000000" pitchFamily="2" charset="-78"/>
      <p:regular r:id="rId25"/>
      <p:bold r:id="rId26"/>
    </p:embeddedFont>
    <p:embeddedFont>
      <p:font typeface="B Titr" panose="00000700000000000000" pitchFamily="2" charset="-78"/>
      <p:bold r:id="rId27"/>
    </p:embeddedFont>
    <p:embeddedFont>
      <p:font typeface="IranNastaliq" panose="02020505000000020003" pitchFamily="18" charset="0"/>
      <p:regular r:id="rId28"/>
    </p:embeddedFont>
    <p:embeddedFont>
      <p:font typeface="One Stroke Script LET" pitchFamily="2" charset="0"/>
      <p:regular r:id="rId29"/>
    </p:embeddedFont>
    <p:embeddedFont>
      <p:font typeface="Trebuchet MS" panose="020B0603020202020204" pitchFamily="34" charset="0"/>
      <p:regular r:id="rId30"/>
      <p:bold r:id="rId31"/>
      <p:italic r:id="rId32"/>
      <p:boldItalic r:id="rId33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EF"/>
    <a:srgbClr val="3333FF"/>
    <a:srgbClr val="FFFFCC"/>
    <a:srgbClr val="161010"/>
    <a:srgbClr val="131313"/>
    <a:srgbClr val="171717"/>
    <a:srgbClr val="DA5A0C"/>
    <a:srgbClr val="F3850D"/>
    <a:srgbClr val="FFFF99"/>
    <a:srgbClr val="0D9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94" autoAdjust="0"/>
    <p:restoredTop sz="89818" autoAdjust="0"/>
  </p:normalViewPr>
  <p:slideViewPr>
    <p:cSldViewPr>
      <p:cViewPr>
        <p:scale>
          <a:sx n="100" d="100"/>
          <a:sy n="100" d="100"/>
        </p:scale>
        <p:origin x="-384" y="-14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F0879EC-6A8E-A743-331B-9E47910684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C48C17-0ED5-BA65-E901-B85252D4FFB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D822FAC-EE75-48C6-A73B-226AF83AD12B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FDE0F1B-20B7-C9BA-FC4E-A205500E84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FBF9932-FF6A-B355-003D-C34FC1D96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9D69F6-BE4A-3A93-4505-8C71CCA58E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7662A4-5B18-8A8C-DDC3-DAE9CD01C1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52C7754-FF79-4978-9D03-D06B4E8C46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CBE29C3-3CD5-A6F0-4074-03FB3A733543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2DBC30A-CDD9-F781-5D0D-D7806E2CBC6C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230A63C-AF4F-BE9E-B0FB-44D07A808ADE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F424811-4019-08D4-D931-B71E21CEE51D}"/>
              </a:ext>
            </a:extLst>
          </p:cNvPr>
          <p:cNvSpPr/>
          <p:nvPr userDrawn="1"/>
        </p:nvSpPr>
        <p:spPr>
          <a:xfrm>
            <a:off x="72008" y="0"/>
            <a:ext cx="1619672" cy="1732082"/>
          </a:xfrm>
          <a:prstGeom prst="rect">
            <a:avLst/>
          </a:prstGeom>
          <a:solidFill>
            <a:srgbClr val="FEF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18A850-961A-C260-8C1B-F9F71E95ACFD}"/>
              </a:ext>
            </a:extLst>
          </p:cNvPr>
          <p:cNvSpPr/>
          <p:nvPr userDrawn="1"/>
        </p:nvSpPr>
        <p:spPr>
          <a:xfrm>
            <a:off x="7452320" y="0"/>
            <a:ext cx="1619672" cy="1732082"/>
          </a:xfrm>
          <a:prstGeom prst="rect">
            <a:avLst/>
          </a:prstGeom>
          <a:solidFill>
            <a:srgbClr val="FEF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27C36E92-9435-D86C-5B27-35F9D073C4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D1D2AE-530B-8774-9683-6C773E8A9F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52222-DD25-65D6-915C-8F46E48B0D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74948-37C6-52B1-4A88-51FDF09715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9CA9E-6525-4EEE-8850-7E974CE9817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03017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19D9BB4-669D-1E0E-765D-8E237DC64E70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940876D-B98A-B414-EA71-EBE4415151FE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54BF7C4-59EE-86D3-196D-D108DF62C2F2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E37888-197B-6DB0-6F4B-86C42FA5AF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7AC3B2-C90E-134F-AC53-22C48A75D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708D500-2632-79E6-7B64-22DA045720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2EDFE-43D2-4883-AE50-3B173FAA6016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E04F4B-E3B8-9C92-B5B6-3744CDA49D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628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C3DF7F9-EE91-2B99-B963-32E71F2DB5FC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7DDC761-D51D-BC50-984A-70155B35C451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D948F4-6D34-FDE0-4F7C-5471B9296F27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06A59F-744C-AA33-CC2A-9390CDA617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ACE663-B7C9-836E-36E7-22D82731F1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03D604-86C9-6BC5-DAEC-BFB1A05F40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FF3A2B-6E9B-4460-AAEC-181DDE5C59EC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A1168F-739A-A56F-41DD-6F15B08A6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52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FCA530D-8056-2E7F-E8CC-5055EAC6CC66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6627588-08ED-CB6A-4D1A-6C6403DD3DE9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32E7765-87A8-3BE2-F9CA-1BF10628B697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5632" y="350837"/>
            <a:ext cx="7314368" cy="1143000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8408" y="1819275"/>
            <a:ext cx="82296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7AD57-AB3B-8EF6-084D-3987268552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17D627-920D-5755-B918-C401380B02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4604D-CF88-3429-4093-BE313DC54E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7B844-27CE-4D8F-92F7-F676AE37B4D4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932C934F-7544-8887-49EA-D89FF7FE4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009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DB32955-6FDB-6CCE-A188-2D19A4764827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CDD5745-27D1-420E-67BE-7CC7A53CEAC2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7D8F5E8-2154-C3A7-EA5E-B28C11F75747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717953-8DBA-629A-E982-7DE6F6CB2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FC1BA-D97B-5248-3440-4DB5E2B837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9385B-AA9D-3D33-CFC5-D7D2B7C74D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3B762E-0E8C-49A2-BEAD-68775439295A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A2C610C2-304A-8C2E-211E-405244162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67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FE009F3-0747-751A-090F-0E3186296798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E7E875C-2C3B-0F4C-20C0-2DB33BE68213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603160-444F-53CD-5BC9-37DE1632B629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D3C08FB9-A608-6A0D-6F28-91AD8393E1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8676DB29-3247-F65D-3E39-6A76FF4151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B831EEF9-1368-61AD-B641-37DAE4982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907597-F201-4295-9209-F9E5706DD1F3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98A8269B-CD95-7BF4-8585-3592D5075B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92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800DA46-D08E-FA62-9568-68388DE9556C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9522619-8352-2530-BBA9-FFF01A7E8D08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1694B09-37D3-232C-6F18-472ACE47536E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7F0FF08E-68A2-7A07-5638-1AFAA5AD2D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2E729FA7-6080-7C99-ED9D-01FD5FE547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75C5D9F-932E-2A9D-0A1B-43746D8C19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78236-D9D4-42BD-B080-5A1B22BEDB62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CAF2FD9E-277D-1AC9-2B20-898612A59A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958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E2097C8-F667-2103-5262-DE691E990935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C506FAF-61E3-CE2E-F0B3-6767864EE0CA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7753729-6AB9-FD62-50D9-45B12D297AD5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227FB6-D164-087B-D899-3C1D0A4E23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08461C-801C-000E-ACCC-6CAB2C2E46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B226CA-67D5-D81C-3B97-99D837480B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2D731A-0FE1-41BD-8325-3227C6B8D814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4AC34F-7DB9-33E3-938A-B76EF83F89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0614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6A40B3E-9295-B781-561A-72AFCFAD1B2D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C01BD87-37A8-3FDF-247B-7D883BAF495B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569A8DC-CBD4-3C22-B9FA-B56D54499E36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Rectangle 4">
            <a:extLst>
              <a:ext uri="{FF2B5EF4-FFF2-40B4-BE49-F238E27FC236}">
                <a16:creationId xmlns:a16="http://schemas.microsoft.com/office/drawing/2014/main" id="{C0655AF8-61B8-683E-2783-DE1F470DAB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3A3B812-84ED-1537-0557-7F6D296AB4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63CDAB0-A755-04D5-B74C-B85FC352C7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AC7CEC-4805-4458-94BF-41FF4BD87E30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9A67D34-2CE1-178E-5E76-A30978B130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218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5319453-BF6B-DE82-7D9F-68BE1543EE46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E1663C8-FBF8-3E0A-B5AA-7F901EFADF0D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CF7F46-45CA-45D0-4D80-025EF5CC728B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D0AAA7-570B-7F53-22B7-6FFA14C3F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76ECE-8E35-B961-864F-763C1A5B54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0979B1-5A44-B455-D6CC-0661BF64C3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2076A-712C-4003-AB3F-D36939E60D6E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39B67885-825A-3C56-1ADB-25C62A45B6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4673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4006434-43F3-D69C-FEA5-904F23BC46D0}"/>
              </a:ext>
            </a:extLst>
          </p:cNvPr>
          <p:cNvGrpSpPr/>
          <p:nvPr userDrawn="1"/>
        </p:nvGrpSpPr>
        <p:grpSpPr>
          <a:xfrm>
            <a:off x="127621" y="465165"/>
            <a:ext cx="8888758" cy="6204195"/>
            <a:chOff x="127621" y="465165"/>
            <a:chExt cx="8888758" cy="620419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C1A0AAC-5FDB-95AF-8AFB-8B2A6ADF8A07}"/>
                </a:ext>
              </a:extLst>
            </p:cNvPr>
            <p:cNvSpPr/>
            <p:nvPr/>
          </p:nvSpPr>
          <p:spPr>
            <a:xfrm>
              <a:off x="215516" y="764704"/>
              <a:ext cx="8712968" cy="5904656"/>
            </a:xfrm>
            <a:prstGeom prst="roundRect">
              <a:avLst>
                <a:gd name="adj" fmla="val 5228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0BE3E4-AB12-1E46-20F9-A645CD16B4D7}"/>
                </a:ext>
              </a:extLst>
            </p:cNvPr>
            <p:cNvSpPr/>
            <p:nvPr/>
          </p:nvSpPr>
          <p:spPr>
            <a:xfrm>
              <a:off x="127621" y="465165"/>
              <a:ext cx="8888758" cy="1255410"/>
            </a:xfrm>
            <a:prstGeom prst="rect">
              <a:avLst/>
            </a:prstGeom>
            <a:solidFill>
              <a:srgbClr val="FEFFE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E"/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CE9C1E-D993-4137-4AB7-E3B67F383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82A0E-ECFF-67FB-E9B0-1C855D90DF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468E04-7C57-BD83-FC39-ED44A1812B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4052DA-EFF5-4FE8-B6DD-DA89F1D72BDB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29F08405-795C-8175-1C9D-BA645CE384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99269"/>
            <a:ext cx="915987" cy="135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44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D81768-82BF-5D14-5333-DA8D97B2BD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E53E25D-1E24-E8F1-E5CE-97EA04289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A81BC6-1B5E-981E-CB73-379BA5D9A99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AF76113-DB58-C9BB-D8BB-E8A2A36FC6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A66663-39DD-15F9-E058-7DCC2DCA72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79E43405-677D-4F90-B06D-43582101172E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healthtech@mui.ac.i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4D8A49-1788-9F84-E57A-A9DDD0FC26C3}"/>
              </a:ext>
            </a:extLst>
          </p:cNvPr>
          <p:cNvSpPr/>
          <p:nvPr/>
        </p:nvSpPr>
        <p:spPr>
          <a:xfrm>
            <a:off x="2339752" y="764704"/>
            <a:ext cx="4464496" cy="100811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92ADDE-D01B-A2F5-A9F8-68EE409E528D}"/>
              </a:ext>
            </a:extLst>
          </p:cNvPr>
          <p:cNvSpPr/>
          <p:nvPr/>
        </p:nvSpPr>
        <p:spPr>
          <a:xfrm>
            <a:off x="1025662" y="2132856"/>
            <a:ext cx="7092676" cy="8638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198" name="Rectangle 150">
            <a:extLst>
              <a:ext uri="{FF2B5EF4-FFF2-40B4-BE49-F238E27FC236}">
                <a16:creationId xmlns:a16="http://schemas.microsoft.com/office/drawing/2014/main" id="{499C1ADF-AD82-85AB-90D6-F81AE499D26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25662" y="836712"/>
            <a:ext cx="7092677" cy="1944687"/>
          </a:xfrm>
        </p:spPr>
        <p:txBody>
          <a:bodyPr/>
          <a:lstStyle/>
          <a:p>
            <a:pPr rtl="1" eaLnBrk="1" hangingPunct="1">
              <a:lnSpc>
                <a:spcPct val="120000"/>
              </a:lnSpc>
              <a:defRPr/>
            </a:pPr>
            <a:r>
              <a:rPr lang="fa-IR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  پاورپوینت ارائه طرح </a:t>
            </a:r>
            <a:br>
              <a:rPr lang="fa-IR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br>
              <a:rPr lang="fa-IR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در شورای جذب و پذیرش مرکز نوآوری سلامت</a:t>
            </a:r>
            <a:endParaRPr lang="es-ES" sz="3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F7507E-24B6-3E25-2734-2D5794D82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01" y="3327020"/>
            <a:ext cx="2925198" cy="32512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2A0CE1-4648-8512-711D-684C4BDD4B26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E1F1F0D-F693-3269-67DB-A262764BB455}"/>
              </a:ext>
            </a:extLst>
          </p:cNvPr>
          <p:cNvSpPr/>
          <p:nvPr/>
        </p:nvSpPr>
        <p:spPr>
          <a:xfrm>
            <a:off x="5580112" y="612256"/>
            <a:ext cx="230425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D9DF2C-AA23-61A0-07A0-3F888B499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38" y="188913"/>
            <a:ext cx="4052887" cy="11430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هدف از ایده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A00B0DFF-1417-CBE7-3E0B-6CCC73847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A8268040-AC6B-B677-80A2-59C54EF5F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74AE7F-AFA4-2CA4-F247-9EE9D43D5732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552B83-4670-FE5F-0409-9948D927FD9B}"/>
              </a:ext>
            </a:extLst>
          </p:cNvPr>
          <p:cNvSpPr/>
          <p:nvPr/>
        </p:nvSpPr>
        <p:spPr>
          <a:xfrm>
            <a:off x="4572001" y="548680"/>
            <a:ext cx="3312368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A54BEF-6453-5C63-3821-86462EFF9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938" y="115888"/>
            <a:ext cx="4268787" cy="11430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ويژگي هاي محصول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69EA5D29-7BD1-3389-81D7-CB7A25E73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6D983020-6E39-A25E-8340-BF6721CB9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325A811-C475-ACD1-C739-197C94E03787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97D57C-4695-E117-538F-7225453845F4}"/>
              </a:ext>
            </a:extLst>
          </p:cNvPr>
          <p:cNvSpPr/>
          <p:nvPr/>
        </p:nvSpPr>
        <p:spPr>
          <a:xfrm>
            <a:off x="2915817" y="612256"/>
            <a:ext cx="4968552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B1E13C-F261-B761-F663-4DE4FAE8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313" y="188913"/>
            <a:ext cx="5205412" cy="11430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توجیه فني و نوآورانه بودن ايده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F21164B8-51B7-97A6-ED70-084FC01BC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485A5177-E9AA-FC22-0A15-F2D18D6BF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C05AEB-A68D-A9A5-00AE-250F7EF6B773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8D05B02-68CD-8543-845D-80E6894E89B6}"/>
              </a:ext>
            </a:extLst>
          </p:cNvPr>
          <p:cNvSpPr/>
          <p:nvPr/>
        </p:nvSpPr>
        <p:spPr>
          <a:xfrm>
            <a:off x="4572000" y="548680"/>
            <a:ext cx="338437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4F743-D8DA-30ED-6453-EEC2B3616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838" y="115888"/>
            <a:ext cx="4052887" cy="11430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توجیه اقتصادي ایده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B1C38E38-A285-E5AD-89DE-94C6CF8AC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E51D24E5-19B9-7371-CC06-A30263D6A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4234BB1-C4A1-A02C-B1CE-F9E52EDC7F7B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EBEF0B-E2B3-37BA-E421-52B939521A9B}"/>
              </a:ext>
            </a:extLst>
          </p:cNvPr>
          <p:cNvSpPr/>
          <p:nvPr/>
        </p:nvSpPr>
        <p:spPr>
          <a:xfrm>
            <a:off x="1908176" y="605926"/>
            <a:ext cx="5924550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B83ADE-44E0-1549-4925-62214A94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269652"/>
            <a:ext cx="5924550" cy="9271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وجه تمايز و شاخص اصلي نسبت به رقبا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E6D3BC43-6167-6175-626B-355EE36C5F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4CBC54E-B072-662D-85F5-17FBD44E9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D458C14-2B2D-9F4B-C5BD-A079E8EFD489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7905E00-FAD8-E36E-4661-74652D6F8066}"/>
              </a:ext>
            </a:extLst>
          </p:cNvPr>
          <p:cNvSpPr/>
          <p:nvPr/>
        </p:nvSpPr>
        <p:spPr>
          <a:xfrm>
            <a:off x="4911674" y="605926"/>
            <a:ext cx="2972694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3C5393-7BDB-975A-1B36-2F997D5B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2500" y="217488"/>
            <a:ext cx="4340225" cy="998537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فرصت های توسعه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C5735-2E60-F68C-01DD-889E2E5E4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880" y="1772817"/>
            <a:ext cx="8277011" cy="4640834"/>
          </a:xfrm>
        </p:spPr>
        <p:txBody>
          <a:bodyPr/>
          <a:lstStyle/>
          <a:p>
            <a:pPr algn="r" rtl="1">
              <a:defRPr/>
            </a:pPr>
            <a:r>
              <a:rPr lang="fa-IR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حال وآینده از نظر توسعه محصول و توسعه بازار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2484C9B0-B6A5-DA04-BA6D-D7AB6D63B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0D3BD54-7197-4DFA-4D92-06E378523924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3FD6AAC-19B2-FEEF-67FE-50F3E19B37A8}"/>
              </a:ext>
            </a:extLst>
          </p:cNvPr>
          <p:cNvSpPr/>
          <p:nvPr/>
        </p:nvSpPr>
        <p:spPr>
          <a:xfrm>
            <a:off x="4572000" y="605926"/>
            <a:ext cx="326072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6DACA127-E88E-003B-BA9C-FE3106E92F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59832" y="487362"/>
            <a:ext cx="4702175" cy="981075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مراحل و روش اجرا :</a:t>
            </a:r>
            <a:endParaRPr lang="en-US" altLang="en-US" sz="3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1E87D0F-FC39-B378-4AB0-1837D53F82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3880" y="1755257"/>
            <a:ext cx="8316240" cy="4615382"/>
          </a:xfrm>
        </p:spPr>
        <p:txBody>
          <a:bodyPr/>
          <a:lstStyle/>
          <a:p>
            <a:pPr algn="r" rtl="1">
              <a:lnSpc>
                <a:spcPct val="200000"/>
              </a:lnSpc>
              <a:defRPr/>
            </a:pPr>
            <a:r>
              <a:rPr lang="fa-IR" altLang="en-US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به صورت گام به گام و فازبندی شده </a:t>
            </a:r>
          </a:p>
          <a:p>
            <a:pPr marL="0" indent="0" algn="r" rtl="1">
              <a:lnSpc>
                <a:spcPct val="200000"/>
              </a:lnSpc>
              <a:buFontTx/>
              <a:buNone/>
              <a:defRPr/>
            </a:pPr>
            <a:r>
              <a:rPr lang="fa-IR" altLang="en-US" sz="16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( شامل تدوین دانش فنی/ طراحی محصول یاخدمت/ ساخت و تولید نمونه آزمایشگاهی/ تولید نیمه صنعتی و آشنایی با بازار ) </a:t>
            </a:r>
            <a:endParaRPr lang="en-US" altLang="en-US" sz="160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4" name="Picture 3" descr="A colorful logo with text&#10;&#10;AI-generated content may be incorrect.">
            <a:extLst>
              <a:ext uri="{FF2B5EF4-FFF2-40B4-BE49-F238E27FC236}">
                <a16:creationId xmlns:a16="http://schemas.microsoft.com/office/drawing/2014/main" id="{BDB42DD6-4FD4-B9EB-0282-ED98E368B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2B1EB2E-77E8-1599-5F88-65D7A34F96EB}"/>
              </a:ext>
            </a:extLst>
          </p:cNvPr>
          <p:cNvSpPr/>
          <p:nvPr/>
        </p:nvSpPr>
        <p:spPr>
          <a:xfrm>
            <a:off x="2987824" y="605926"/>
            <a:ext cx="4844902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5AFA3D-D607-A3E5-F0CB-8513848C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975" y="404813"/>
            <a:ext cx="5492750" cy="1143000"/>
          </a:xfrm>
        </p:spPr>
        <p:txBody>
          <a:bodyPr/>
          <a:lstStyle/>
          <a:p>
            <a:pPr algn="r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برنامه زمان بندی فازهای اصلی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D004DE-DB7A-99D6-4E74-98CCC24CFD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984174"/>
              </p:ext>
            </p:extLst>
          </p:nvPr>
        </p:nvGraphicFramePr>
        <p:xfrm>
          <a:off x="179388" y="1613889"/>
          <a:ext cx="8785225" cy="512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243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2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81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نتیجه مورد انتظار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مدت زمان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فاز اجرایی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72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1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72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2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572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3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5" marB="4574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864B550B-020B-3550-8BF4-35654F4FE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1AC7A3-45E1-28F6-A802-90CCE351F0A1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79407A4-5874-8DF4-14CD-D63792B77210}"/>
              </a:ext>
            </a:extLst>
          </p:cNvPr>
          <p:cNvSpPr/>
          <p:nvPr/>
        </p:nvSpPr>
        <p:spPr>
          <a:xfrm>
            <a:off x="4911674" y="605926"/>
            <a:ext cx="2972694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849D3282-0B79-58BE-260D-E8915686B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55776" y="476672"/>
            <a:ext cx="5278437" cy="981075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بررسی بازار ایده :</a:t>
            </a:r>
            <a:endParaRPr lang="en-US" altLang="en-US" sz="3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155F764E-C703-1B59-9D4E-11C47D955F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3880" y="1755256"/>
            <a:ext cx="8316240" cy="4626072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  <a:defRPr/>
            </a:pPr>
            <a:r>
              <a:rPr lang="fa-IR" altLang="en-US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شرح دلایل نیاز بازار به محصول/ خدمت (توجیه اقتصادی طرح)</a:t>
            </a: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fa-IR" altLang="en-US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مشتریان احتمالی محصول/خدمت (به تفکیک خصوصی- دولتی و داخلی- خارجی)</a:t>
            </a:r>
          </a:p>
          <a:p>
            <a:pPr algn="r" rtl="1" eaLnBrk="1" hangingPunct="1">
              <a:lnSpc>
                <a:spcPct val="150000"/>
              </a:lnSpc>
              <a:defRPr/>
            </a:pPr>
            <a:r>
              <a:rPr lang="fa-IR" altLang="en-US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ظرفیت تقریبی بازار، برآورد میزان تقاضا و سهم شما هنگام ورود محصول/خدمت به بازار </a:t>
            </a:r>
            <a:endParaRPr lang="en-US" altLang="en-US" sz="240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4" name="Picture 3" descr="A colorful logo with text&#10;&#10;AI-generated content may be incorrect.">
            <a:extLst>
              <a:ext uri="{FF2B5EF4-FFF2-40B4-BE49-F238E27FC236}">
                <a16:creationId xmlns:a16="http://schemas.microsoft.com/office/drawing/2014/main" id="{37F31081-5DE6-7526-85AE-D6AE49038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09E88-18F9-FE51-79C1-F1110AABACCF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FAB802-1B59-6458-9468-694700AC9BF8}"/>
              </a:ext>
            </a:extLst>
          </p:cNvPr>
          <p:cNvSpPr/>
          <p:nvPr/>
        </p:nvSpPr>
        <p:spPr>
          <a:xfrm>
            <a:off x="5004048" y="1189993"/>
            <a:ext cx="2901346" cy="4613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8E366A6-4B3C-708C-A2CE-ABD56BA7BEA6}"/>
              </a:ext>
            </a:extLst>
          </p:cNvPr>
          <p:cNvSpPr/>
          <p:nvPr/>
        </p:nvSpPr>
        <p:spPr>
          <a:xfrm>
            <a:off x="2308652" y="291128"/>
            <a:ext cx="560619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D8998610-6705-7E29-362C-0AAE24CA23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9613" y="334963"/>
            <a:ext cx="5927725" cy="1365250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معرفی رقبا در بازار (داخل و خارج) :</a:t>
            </a: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br>
              <a:rPr lang="fa-IR" sz="2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2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 نقاط قوت و ضعف  به تفکیک </a:t>
            </a:r>
            <a:endParaRPr lang="en-US" altLang="en-US" sz="2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7B3082D8-4C5A-5AFF-1CC3-A7BE5F9AB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FF16C58-A0A7-D616-B9E9-F7526D818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181F00D-FF94-71E1-06F6-C21AB3FC372D}"/>
              </a:ext>
            </a:extLst>
          </p:cNvPr>
          <p:cNvSpPr/>
          <p:nvPr/>
        </p:nvSpPr>
        <p:spPr>
          <a:xfrm>
            <a:off x="413880" y="1604910"/>
            <a:ext cx="8316240" cy="4791180"/>
          </a:xfrm>
          <a:prstGeom prst="roundRect">
            <a:avLst>
              <a:gd name="adj" fmla="val 10093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1F569-C9B2-30E0-B37A-A1DA9CA08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48" y="1700932"/>
            <a:ext cx="8136904" cy="4824412"/>
          </a:xfrm>
        </p:spPr>
        <p:txBody>
          <a:bodyPr/>
          <a:lstStyle/>
          <a:p>
            <a:pPr algn="just" rtl="1">
              <a:lnSpc>
                <a:spcPct val="120000"/>
              </a:lnSpc>
              <a:buClr>
                <a:schemeClr val="accent6"/>
              </a:buClr>
              <a:buFont typeface="Wingdings" panose="05000000000000000000" pitchFamily="2" charset="2"/>
              <a:buChar char="v"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حداکثرزمان ارائه </a:t>
            </a:r>
            <a:r>
              <a:rPr lang="fa-IR" sz="1600" b="1" dirty="0">
                <a:solidFill>
                  <a:srgbClr val="C00000"/>
                </a:solidFill>
                <a:cs typeface="B Nazanin" panose="00000400000000000000" pitchFamily="2" charset="-78"/>
              </a:rPr>
              <a:t>15دقیقه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می باشد.</a:t>
            </a:r>
          </a:p>
          <a:p>
            <a:pPr algn="just" rtl="1">
              <a:lnSpc>
                <a:spcPct val="120000"/>
              </a:lnSpc>
              <a:buClr>
                <a:schemeClr val="accent6"/>
              </a:buClr>
              <a:buFont typeface="Wingdings" panose="05000000000000000000" pitchFamily="2" charset="2"/>
              <a:buChar char="v"/>
              <a:defRPr/>
            </a:pPr>
            <a:endParaRPr lang="fa-IR" sz="10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buClr>
                <a:schemeClr val="accent6"/>
              </a:buClr>
              <a:buFont typeface="Wingdings" panose="05000000000000000000" pitchFamily="2" charset="2"/>
              <a:buChar char="v"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حضور شخص ارائه دهنده و افرادی که بنا به صلاحدید نماینده گروه می بایست در جلسه پرزنت ایده حضور داشته باشند، حداقل پانزده دقیقه قبل از ساعت شروع جلسه کمیته جهت آمادگی اولیه الزامی است .</a:t>
            </a:r>
          </a:p>
          <a:p>
            <a:pPr marL="0" indent="0" algn="just" rtl="1">
              <a:lnSpc>
                <a:spcPct val="120000"/>
              </a:lnSpc>
              <a:buClr>
                <a:schemeClr val="accent6"/>
              </a:buClr>
              <a:buNone/>
              <a:defRPr/>
            </a:pPr>
            <a:endParaRPr lang="fa-IR" sz="10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buClr>
                <a:srgbClr val="2D2D8A"/>
              </a:buClr>
              <a:buFont typeface="Wingdings" panose="05000000000000000000" pitchFamily="2" charset="2"/>
              <a:buChar char="v"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قسمت هایی که با 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latin typeface="One Stroke Script LET" pitchFamily="2" charset="0"/>
                <a:cs typeface="B Nazanin" panose="00000400000000000000" pitchFamily="2" charset="-78"/>
              </a:rPr>
              <a:t>رنگ نقره ای 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در اسلایدها مشخص شده، صرفا جهت راهنمایی شما در تهیه پاورپوینت </a:t>
            </a:r>
            <a:b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</a:b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می باشد . </a:t>
            </a:r>
          </a:p>
          <a:p>
            <a:pPr algn="just" rtl="1">
              <a:lnSpc>
                <a:spcPct val="120000"/>
              </a:lnSpc>
              <a:buClr>
                <a:srgbClr val="2D2D8A"/>
              </a:buClr>
              <a:buFont typeface="Wingdings" panose="05000000000000000000" pitchFamily="2" charset="2"/>
              <a:buChar char="v"/>
              <a:defRPr/>
            </a:pPr>
            <a:endParaRPr lang="fa-IR" sz="10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buClr>
                <a:srgbClr val="2D2D8A"/>
              </a:buClr>
              <a:buFont typeface="Wingdings" panose="05000000000000000000" pitchFamily="2" charset="2"/>
              <a:buChar char="v"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در تهیه پاورپوینت از فونت و سایز پیش فرض (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titr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برای عنوان ها و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nazanin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برای متن ها) استفاده گردد.</a:t>
            </a:r>
          </a:p>
          <a:p>
            <a:pPr algn="just" rtl="1">
              <a:lnSpc>
                <a:spcPct val="120000"/>
              </a:lnSpc>
              <a:buClr>
                <a:srgbClr val="2D2D8A"/>
              </a:buClr>
              <a:buFont typeface="Wingdings" panose="05000000000000000000" pitchFamily="2" charset="2"/>
              <a:buChar char="v"/>
              <a:defRPr/>
            </a:pPr>
            <a:endParaRPr lang="fa-IR" sz="10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just" rtl="1">
              <a:lnSpc>
                <a:spcPct val="120000"/>
              </a:lnSpc>
              <a:buClr>
                <a:schemeClr val="accent6"/>
              </a:buClr>
              <a:buFont typeface="Wingdings" panose="05000000000000000000" pitchFamily="2" charset="2"/>
              <a:buChar char="v"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نمونه پاور پوینت ارائه شده به آدرس </a:t>
            </a:r>
            <a:r>
              <a:rPr lang="en-US" sz="1600" b="1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healthtech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@mui.ac.ir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ایمیل یا در پایان جلسه تحویل مسئول شورا گردد .   </a:t>
            </a:r>
          </a:p>
          <a:p>
            <a:pPr algn="just" rtl="1">
              <a:lnSpc>
                <a:spcPct val="120000"/>
              </a:lnSpc>
              <a:buClr>
                <a:schemeClr val="accent6"/>
              </a:buClr>
              <a:buFont typeface="Wingdings" panose="05000000000000000000" pitchFamily="2" charset="2"/>
              <a:buChar char="v"/>
              <a:defRPr/>
            </a:pPr>
            <a:endParaRPr lang="fa-IR" sz="11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just" rtl="1">
              <a:lnSpc>
                <a:spcPct val="120000"/>
              </a:lnSpc>
              <a:buClr>
                <a:schemeClr val="accent6"/>
              </a:buClr>
              <a:buNone/>
              <a:defRPr/>
            </a:pPr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                                                                                                               با تشکر </a:t>
            </a:r>
          </a:p>
          <a:p>
            <a:pPr marL="0" indent="0" algn="just" rtl="1">
              <a:lnSpc>
                <a:spcPct val="120000"/>
              </a:lnSpc>
              <a:buClr>
                <a:schemeClr val="accent6"/>
              </a:buClr>
              <a:buNone/>
              <a:defRPr/>
            </a:pPr>
            <a:r>
              <a:rPr lang="fa-IR" sz="1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                                                                                                      شورای جذب و پذیرش مرکز نوآوری سلامت</a:t>
            </a:r>
          </a:p>
          <a:p>
            <a:pPr marL="0" indent="0" algn="just" rtl="1">
              <a:lnSpc>
                <a:spcPct val="120000"/>
              </a:lnSpc>
              <a:buClr>
                <a:schemeClr val="accent6"/>
              </a:buClr>
              <a:buNone/>
              <a:defRPr/>
            </a:pPr>
            <a:r>
              <a:rPr lang="fa-IR" sz="1400" b="1" dirty="0">
                <a:solidFill>
                  <a:schemeClr val="accent6">
                    <a:lumMod val="50000"/>
                  </a:schemeClr>
                </a:solidFill>
                <a:cs typeface="B Nazanin" panose="00000400000000000000" pitchFamily="2" charset="-78"/>
              </a:rPr>
              <a:t>                                                                                                                        مدیریت توسعه فناوری</a:t>
            </a:r>
            <a:endParaRPr lang="en-US" sz="1400" b="1" dirty="0">
              <a:solidFill>
                <a:schemeClr val="accent6">
                  <a:lumMod val="50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391C7FF-6495-FA66-779E-5EDE2BF6BD10}"/>
              </a:ext>
            </a:extLst>
          </p:cNvPr>
          <p:cNvSpPr/>
          <p:nvPr/>
        </p:nvSpPr>
        <p:spPr>
          <a:xfrm>
            <a:off x="6228184" y="461910"/>
            <a:ext cx="1656184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31B93B-8509-AA89-BEF5-260F397B4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184" y="260482"/>
            <a:ext cx="1428006" cy="1143000"/>
          </a:xfrm>
        </p:spPr>
        <p:txBody>
          <a:bodyPr/>
          <a:lstStyle/>
          <a:p>
            <a:pPr algn="r">
              <a:defRPr/>
            </a:pPr>
            <a:r>
              <a:rPr lang="fa-IR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توجه :</a:t>
            </a:r>
            <a:endParaRPr lang="en-US" sz="40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pic>
        <p:nvPicPr>
          <p:cNvPr id="4" name="Picture 3" descr="A colorful logo with text&#10;&#10;AI-generated content may be incorrect.">
            <a:extLst>
              <a:ext uri="{FF2B5EF4-FFF2-40B4-BE49-F238E27FC236}">
                <a16:creationId xmlns:a16="http://schemas.microsoft.com/office/drawing/2014/main" id="{83F4AE45-B9DE-03E0-AC0C-2A320EEEA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E211F2-CB41-1329-CDCE-B36314F547D6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E26EA4A-2B4E-993C-2733-2CF0C966B610}"/>
              </a:ext>
            </a:extLst>
          </p:cNvPr>
          <p:cNvSpPr/>
          <p:nvPr/>
        </p:nvSpPr>
        <p:spPr>
          <a:xfrm>
            <a:off x="4261569" y="428557"/>
            <a:ext cx="3766815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A0956002-B69D-33A4-A906-416F3D103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32138" y="334963"/>
            <a:ext cx="4846637" cy="981075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هزینه های برآورد شده :</a:t>
            </a:r>
            <a:endParaRPr lang="en-US" altLang="en-US" sz="2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213B4FF-85F9-2977-5002-5AA9F7911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3880" y="1772816"/>
            <a:ext cx="8316240" cy="4640834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  <a:defRPr/>
            </a:pPr>
            <a:r>
              <a:rPr lang="fa-IR" altLang="en-US" sz="2400" dirty="0">
                <a:solidFill>
                  <a:schemeClr val="bg1">
                    <a:lumMod val="50000"/>
                  </a:schemeClr>
                </a:solidFill>
                <a:latin typeface="IranNastaliq" panose="02020505000000020003" pitchFamily="18" charset="0"/>
                <a:cs typeface="B Nazanin" panose="00000400000000000000" pitchFamily="2" charset="-78"/>
              </a:rPr>
              <a:t>پرسنلی/ تجهیزات سرمایه ای/ خدمات </a:t>
            </a:r>
            <a:endParaRPr lang="en-US" altLang="en-US" sz="240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  <p:pic>
        <p:nvPicPr>
          <p:cNvPr id="4" name="Picture 3" descr="A colorful logo with text&#10;&#10;AI-generated content may be incorrect.">
            <a:extLst>
              <a:ext uri="{FF2B5EF4-FFF2-40B4-BE49-F238E27FC236}">
                <a16:creationId xmlns:a16="http://schemas.microsoft.com/office/drawing/2014/main" id="{84F9A86F-D390-A55A-66D3-EA0FB38E4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A9AAEA-F06F-85A5-BC80-3034BC28FAB6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5C0361-615D-1DE1-0B55-6A1A763AC50E}"/>
              </a:ext>
            </a:extLst>
          </p:cNvPr>
          <p:cNvSpPr/>
          <p:nvPr/>
        </p:nvSpPr>
        <p:spPr>
          <a:xfrm>
            <a:off x="4355976" y="605926"/>
            <a:ext cx="3476750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013E4A54-E70B-2997-0012-2C067CD963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3426" y="518813"/>
            <a:ext cx="4559300" cy="981075"/>
          </a:xfrm>
        </p:spPr>
        <p:txBody>
          <a:bodyPr/>
          <a:lstStyle/>
          <a:p>
            <a:pPr algn="r" eaLnBrk="1" hangingPunct="1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حمایت های مورد نیاز :</a:t>
            </a:r>
            <a:endParaRPr lang="en-US" altLang="en-US" sz="2200" kern="1200" dirty="0">
              <a:solidFill>
                <a:schemeClr val="accent6">
                  <a:lumMod val="50000"/>
                </a:schemeClr>
              </a:solidFill>
              <a:latin typeface="Trebuchet MS" panose="020B0603020202020204"/>
              <a:cs typeface="B Titr" panose="00000700000000000000" pitchFamily="2" charset="-78"/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83A5B20D-80BC-3C65-148F-B726CBDBC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EAF4A594-2F2A-368B-DF06-41DA7E993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F0F5F-3101-A5C3-4A3D-6D473C81C60E}"/>
              </a:ext>
            </a:extLst>
          </p:cNvPr>
          <p:cNvSpPr/>
          <p:nvPr/>
        </p:nvSpPr>
        <p:spPr>
          <a:xfrm>
            <a:off x="755576" y="4221088"/>
            <a:ext cx="7398822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a-IR" sz="80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IranNastaliq" panose="02000503000000020003" pitchFamily="2" charset="0"/>
                <a:cs typeface="B Yekan" panose="00000400000000000000" pitchFamily="2" charset="-78"/>
              </a:rPr>
              <a:t>با تشکرازتوجه شما</a:t>
            </a:r>
            <a:endParaRPr lang="en-US" sz="8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IranNastaliq" panose="02000503000000020003" pitchFamily="2" charset="0"/>
              <a:cs typeface="B Yeka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D48FB-9919-DF30-20DC-D72B7C1F25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212799"/>
            <a:ext cx="7810500" cy="4848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red calligraphy&#10;&#10;AI-generated content may be incorrect.">
            <a:extLst>
              <a:ext uri="{FF2B5EF4-FFF2-40B4-BE49-F238E27FC236}">
                <a16:creationId xmlns:a16="http://schemas.microsoft.com/office/drawing/2014/main" id="{F2387AD5-FF9B-E86C-ABCF-90F0604CD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6" y="-720080"/>
            <a:ext cx="7821488" cy="78214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25017D-2665-01EE-F0CA-839C28FF8247}"/>
              </a:ext>
            </a:extLst>
          </p:cNvPr>
          <p:cNvSpPr/>
          <p:nvPr/>
        </p:nvSpPr>
        <p:spPr>
          <a:xfrm>
            <a:off x="4497760" y="1758054"/>
            <a:ext cx="3960440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87E92D-AFA2-BC24-20B2-522EEE11F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</p:spPr>
        <p:txBody>
          <a:bodyPr/>
          <a:lstStyle/>
          <a:p>
            <a:pPr algn="r" rtl="1">
              <a:defRPr/>
            </a:pPr>
            <a:r>
              <a:rPr lang="fa-IR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 عنوان ایده محوری </a:t>
            </a:r>
            <a:r>
              <a:rPr lang="en-US" sz="40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291" name="Subtitle 2">
            <a:extLst>
              <a:ext uri="{FF2B5EF4-FFF2-40B4-BE49-F238E27FC236}">
                <a16:creationId xmlns:a16="http://schemas.microsoft.com/office/drawing/2014/main" id="{D883C142-B194-0C30-4A1A-E17FAF5125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en-US" altLang="en-US"/>
          </a:p>
        </p:txBody>
      </p:sp>
      <p:pic>
        <p:nvPicPr>
          <p:cNvPr id="14" name="Picture 13" descr="A colorful logo with text&#10;&#10;AI-generated content may be incorrect.">
            <a:extLst>
              <a:ext uri="{FF2B5EF4-FFF2-40B4-BE49-F238E27FC236}">
                <a16:creationId xmlns:a16="http://schemas.microsoft.com/office/drawing/2014/main" id="{68ABE4E5-1E47-BD93-7257-C8B34F6431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5CEEE0-5207-95BB-F948-D8C197132530}"/>
              </a:ext>
            </a:extLst>
          </p:cNvPr>
          <p:cNvSpPr/>
          <p:nvPr/>
        </p:nvSpPr>
        <p:spPr>
          <a:xfrm>
            <a:off x="2375756" y="4499288"/>
            <a:ext cx="4392488" cy="1833575"/>
          </a:xfrm>
          <a:prstGeom prst="round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13314" name="Rectangle 161">
            <a:extLst>
              <a:ext uri="{FF2B5EF4-FFF2-40B4-BE49-F238E27FC236}">
                <a16:creationId xmlns:a16="http://schemas.microsoft.com/office/drawing/2014/main" id="{2F97E2A4-EDD0-3994-9282-92D17C448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2" y="4472306"/>
            <a:ext cx="4321175" cy="188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a-IR" altLang="en-US" sz="1600" b="1" dirty="0">
                <a:solidFill>
                  <a:schemeClr val="accent6">
                    <a:lumMod val="50000"/>
                  </a:schemeClr>
                </a:solidFill>
                <a:cs typeface="B Titr" panose="00000700000000000000" pitchFamily="2" charset="-78"/>
              </a:rPr>
              <a:t>ارائه دهنده :</a:t>
            </a: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fa-IR" altLang="en-US" sz="1600" b="1" dirty="0">
              <a:solidFill>
                <a:schemeClr val="accent6">
                  <a:lumMod val="50000"/>
                </a:schemeClr>
              </a:solidFill>
              <a:cs typeface="B Titr" panose="00000700000000000000" pitchFamily="2" charset="-78"/>
            </a:endParaRPr>
          </a:p>
          <a:p>
            <a:pPr algn="r" rtl="1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a-IR" altLang="en-US" sz="1600" b="1" dirty="0">
                <a:solidFill>
                  <a:schemeClr val="accent6">
                    <a:lumMod val="50000"/>
                  </a:schemeClr>
                </a:solidFill>
                <a:cs typeface="B Titr" panose="00000700000000000000" pitchFamily="2" charset="-78"/>
              </a:rPr>
              <a:t>سمت در واحد فناور :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1793D2-1B18-3C79-9ADA-ADFFA0AA5A56}"/>
              </a:ext>
            </a:extLst>
          </p:cNvPr>
          <p:cNvSpPr/>
          <p:nvPr/>
        </p:nvSpPr>
        <p:spPr>
          <a:xfrm>
            <a:off x="3707904" y="1758054"/>
            <a:ext cx="475029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3B623D2-6E22-B712-5CA0-E641AD248C43}"/>
              </a:ext>
            </a:extLst>
          </p:cNvPr>
          <p:cNvSpPr/>
          <p:nvPr/>
        </p:nvSpPr>
        <p:spPr>
          <a:xfrm>
            <a:off x="5580112" y="2996952"/>
            <a:ext cx="2878088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13315" name="Title 1">
            <a:extLst>
              <a:ext uri="{FF2B5EF4-FFF2-40B4-BE49-F238E27FC236}">
                <a16:creationId xmlns:a16="http://schemas.microsoft.com/office/drawing/2014/main" id="{0D091941-EEBA-5D5C-BFF1-23D59FF7E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627" y="1604194"/>
            <a:ext cx="7772400" cy="2328862"/>
          </a:xfrm>
        </p:spPr>
        <p:txBody>
          <a:bodyPr/>
          <a:lstStyle/>
          <a:p>
            <a:pPr algn="r" rtl="1">
              <a:defRPr/>
            </a:pPr>
            <a:r>
              <a:rPr lang="fa-IR" alt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B Titr" panose="00000700000000000000" pitchFamily="2" charset="-78"/>
              </a:rPr>
              <a:t>نام شخص/نماینده گروه :</a:t>
            </a:r>
            <a:br>
              <a:rPr lang="fa-IR" alt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B Titr" panose="00000700000000000000" pitchFamily="2" charset="-78"/>
              </a:rPr>
            </a:br>
            <a:br>
              <a:rPr lang="fa-IR" alt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B Titr" panose="00000700000000000000" pitchFamily="2" charset="-78"/>
              </a:rPr>
            </a:br>
            <a:r>
              <a:rPr lang="fa-IR" altLang="en-US" sz="40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cs typeface="B Titr" panose="00000700000000000000" pitchFamily="2" charset="-78"/>
              </a:rPr>
              <a:t>نام هسته فناور:</a:t>
            </a:r>
            <a:endParaRPr lang="en-US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" name="Picture 6" descr="A colorful logo with text&#10;&#10;AI-generated content may be incorrect.">
            <a:extLst>
              <a:ext uri="{FF2B5EF4-FFF2-40B4-BE49-F238E27FC236}">
                <a16:creationId xmlns:a16="http://schemas.microsoft.com/office/drawing/2014/main" id="{EDFDBB44-8539-D810-DA10-9D57F4393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9506EC2-1239-900D-408E-1A12F07E4054}"/>
              </a:ext>
            </a:extLst>
          </p:cNvPr>
          <p:cNvSpPr/>
          <p:nvPr/>
        </p:nvSpPr>
        <p:spPr>
          <a:xfrm>
            <a:off x="5188956" y="605926"/>
            <a:ext cx="2695412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9A9719-D8A3-86DC-03AA-31BECFD95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1089" y="418953"/>
            <a:ext cx="5132387" cy="1143000"/>
          </a:xfrm>
        </p:spPr>
        <p:txBody>
          <a:bodyPr/>
          <a:lstStyle/>
          <a:p>
            <a:pPr algn="r">
              <a:defRPr/>
            </a:pP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اعضای تیم فناور: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EF9B4D-F4B3-0864-3E15-0A6A82CD8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258418"/>
              </p:ext>
            </p:extLst>
          </p:nvPr>
        </p:nvGraphicFramePr>
        <p:xfrm>
          <a:off x="179388" y="1660923"/>
          <a:ext cx="8785226" cy="5080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5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7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769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نوع همکاری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نقش در وا</a:t>
                      </a:r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حد</a:t>
                      </a:r>
                      <a:r>
                        <a:rPr lang="fa-IR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 فناور</a:t>
                      </a:r>
                      <a:endParaRPr lang="en-US" sz="16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زمینه تخصصی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مدرک تحصیلی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نام و نام خانوادگی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419">
                <a:tc>
                  <a:txBody>
                    <a:bodyPr/>
                    <a:lstStyle/>
                    <a:p>
                      <a:pPr algn="ctr"/>
                      <a:r>
                        <a:rPr lang="fa-IR" sz="12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تمام /نیمه وقت</a:t>
                      </a:r>
                      <a:endParaRPr lang="en-US" sz="1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a-IR" sz="12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اصلی /همکار /مشاور</a:t>
                      </a:r>
                    </a:p>
                    <a:p>
                      <a:pPr algn="ctr"/>
                      <a:r>
                        <a:rPr lang="fa-IR" sz="12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(ذکر نوع و زمینه مشاوره)</a:t>
                      </a:r>
                      <a:endParaRPr lang="en-US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785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مسئول واحد فناور</a:t>
                      </a:r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B Titr" panose="00000700000000000000" pitchFamily="2" charset="-78"/>
                        </a:rPr>
                        <a:t>1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92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38" marB="45738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BFA5B16A-6850-67A4-9BF1-5C1881142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5EBD77-AA27-E1D5-89F2-E3DC449973AF}"/>
              </a:ext>
            </a:extLst>
          </p:cNvPr>
          <p:cNvSpPr/>
          <p:nvPr/>
        </p:nvSpPr>
        <p:spPr>
          <a:xfrm>
            <a:off x="1547813" y="572888"/>
            <a:ext cx="6408563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98986-3710-6B7E-4FE3-077C0AD91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404813"/>
            <a:ext cx="6284912" cy="1143000"/>
          </a:xfrm>
        </p:spPr>
        <p:txBody>
          <a:bodyPr/>
          <a:lstStyle/>
          <a:p>
            <a:pPr algn="r">
              <a:defRPr/>
            </a:pPr>
            <a:r>
              <a:rPr lang="fa-IR" sz="28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فعاليت هاي تحقيقاتي انجام گرفته مرتبط با ایده 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6DFB3EC-413D-6785-91B0-BF461B44B5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1235353"/>
              </p:ext>
            </p:extLst>
          </p:nvPr>
        </p:nvGraphicFramePr>
        <p:xfrm>
          <a:off x="179388" y="1664535"/>
          <a:ext cx="8789987" cy="507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6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9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7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3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0921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دستاورد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زمان اجرا</a:t>
                      </a:r>
                      <a:endParaRPr lang="en-US" sz="16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کارفرما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مجری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عنوان طرح/پروژه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9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پایان</a:t>
                      </a:r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4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شروع</a:t>
                      </a:r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433110"/>
                  </a:ext>
                </a:extLst>
              </a:tr>
              <a:tr h="449483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1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4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2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48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3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9506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43" marR="91443" marT="45732" marB="45732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6FAF5510-7B0B-089A-8237-D9F80F730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BFE77BA-9BAE-2936-DCE8-3ECB64169359}"/>
              </a:ext>
            </a:extLst>
          </p:cNvPr>
          <p:cNvSpPr/>
          <p:nvPr/>
        </p:nvSpPr>
        <p:spPr>
          <a:xfrm>
            <a:off x="1691680" y="548680"/>
            <a:ext cx="6208536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544830-6C19-8579-0279-FB1F1DAFE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813" y="332656"/>
            <a:ext cx="6284912" cy="1143000"/>
          </a:xfrm>
        </p:spPr>
        <p:txBody>
          <a:bodyPr/>
          <a:lstStyle/>
          <a:p>
            <a:pPr algn="r">
              <a:defRPr/>
            </a:pPr>
            <a:r>
              <a:rPr lang="fa-IR" sz="28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سوابق کاری گروه </a:t>
            </a:r>
            <a:r>
              <a:rPr lang="fa-IR" sz="18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( تحقیقات کاربردی/ تجربه پیاده سازی ایده) </a:t>
            </a:r>
            <a:r>
              <a:rPr lang="fa-IR" sz="28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B26F8C-D2F6-FB70-24AA-9A10FC51BD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3727301"/>
              </p:ext>
            </p:extLst>
          </p:nvPr>
        </p:nvGraphicFramePr>
        <p:xfrm>
          <a:off x="179388" y="1628801"/>
          <a:ext cx="8785226" cy="5148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5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7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7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4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693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تاریخ پایان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تاریخ شروع</a:t>
                      </a:r>
                      <a:endParaRPr lang="en-US" sz="16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محل اجرا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سمت در پروژه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عنوان طرح/پروژه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16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  <a:endParaRPr lang="en-US" sz="16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743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1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374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2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743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cs typeface="B Titr" panose="00000700000000000000" pitchFamily="2" charset="-78"/>
                        </a:rPr>
                        <a:t>3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2867"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marL="91450" marR="91450" marT="45741" marB="45741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6" name="Picture 5" descr="A colorful logo with text&#10;&#10;AI-generated content may be incorrect.">
            <a:extLst>
              <a:ext uri="{FF2B5EF4-FFF2-40B4-BE49-F238E27FC236}">
                <a16:creationId xmlns:a16="http://schemas.microsoft.com/office/drawing/2014/main" id="{973CF91B-96D2-B101-AF7D-942BB3EB1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747C53-FC39-B152-9E1C-2C22D6651A70}"/>
              </a:ext>
            </a:extLst>
          </p:cNvPr>
          <p:cNvSpPr/>
          <p:nvPr/>
        </p:nvSpPr>
        <p:spPr>
          <a:xfrm>
            <a:off x="413880" y="1755256"/>
            <a:ext cx="8316240" cy="4640834"/>
          </a:xfrm>
          <a:prstGeom prst="roundRect">
            <a:avLst>
              <a:gd name="adj" fmla="val 505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68D2E7B-51FE-39DE-61E4-7AFB9F1E01FC}"/>
              </a:ext>
            </a:extLst>
          </p:cNvPr>
          <p:cNvSpPr/>
          <p:nvPr/>
        </p:nvSpPr>
        <p:spPr>
          <a:xfrm>
            <a:off x="4695651" y="612256"/>
            <a:ext cx="3188717" cy="8068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956D21-3DAB-2E89-B0B6-7304F8B4C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475" y="188913"/>
            <a:ext cx="4413250" cy="1143000"/>
          </a:xfrm>
        </p:spPr>
        <p:txBody>
          <a:bodyPr/>
          <a:lstStyle/>
          <a:p>
            <a:pPr algn="r">
              <a:defRPr/>
            </a:pPr>
            <a:b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</a:br>
            <a:r>
              <a:rPr lang="fa-IR" sz="3200" kern="1200" dirty="0">
                <a:solidFill>
                  <a:schemeClr val="accent6">
                    <a:lumMod val="50000"/>
                  </a:schemeClr>
                </a:solidFill>
                <a:latin typeface="Trebuchet MS" panose="020B0603020202020204"/>
                <a:cs typeface="B Titr" panose="00000700000000000000" pitchFamily="2" charset="-78"/>
              </a:rPr>
              <a:t>خلاصه ایده محوری: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Picture 4" descr="A colorful logo with text&#10;&#10;AI-generated content may be incorrect.">
            <a:extLst>
              <a:ext uri="{FF2B5EF4-FFF2-40B4-BE49-F238E27FC236}">
                <a16:creationId xmlns:a16="http://schemas.microsoft.com/office/drawing/2014/main" id="{EC247580-3971-53D7-691D-033E08905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82"/>
            <a:ext cx="1324025" cy="14716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B939F0A-53BC-BDF8-CC54-3997879B1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80" y="1772816"/>
            <a:ext cx="8316240" cy="464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r" rtl="1" eaLnBrk="1" hangingPunct="1">
              <a:lnSpc>
                <a:spcPct val="150000"/>
              </a:lnSpc>
              <a:buNone/>
              <a:defRPr/>
            </a:pPr>
            <a:endParaRPr lang="en-US" altLang="en-US" sz="2400" kern="0" dirty="0">
              <a:solidFill>
                <a:schemeClr val="bg1">
                  <a:lumMod val="50000"/>
                </a:schemeClr>
              </a:solidFill>
              <a:latin typeface="IranNastaliq" panose="02020505000000020003" pitchFamily="18" charset="0"/>
              <a:cs typeface="B Nazanin" panose="000004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5719</TotalTime>
  <Words>455</Words>
  <Application>Microsoft Office PowerPoint</Application>
  <PresentationFormat>On-screen Show (4:3)</PresentationFormat>
  <Paragraphs>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B Titr</vt:lpstr>
      <vt:lpstr>Wingdings</vt:lpstr>
      <vt:lpstr>Trebuchet MS</vt:lpstr>
      <vt:lpstr>One Stroke Script LET</vt:lpstr>
      <vt:lpstr>Calibri</vt:lpstr>
      <vt:lpstr>B Nazanin</vt:lpstr>
      <vt:lpstr>Arial</vt:lpstr>
      <vt:lpstr>IranNastaliq</vt:lpstr>
      <vt:lpstr>Diseño predeterminado</vt:lpstr>
      <vt:lpstr>  پاورپوینت ارائه طرح   در شورای جذب و پذیرش مرکز نوآوری سلامت</vt:lpstr>
      <vt:lpstr>توجه :</vt:lpstr>
      <vt:lpstr>PowerPoint Presentation</vt:lpstr>
      <vt:lpstr> عنوان ایده محوری :</vt:lpstr>
      <vt:lpstr>نام شخص/نماینده گروه :  نام هسته فناور:</vt:lpstr>
      <vt:lpstr>اعضای تیم فناور:</vt:lpstr>
      <vt:lpstr>فعاليت هاي تحقيقاتي انجام گرفته مرتبط با ایده :</vt:lpstr>
      <vt:lpstr>سوابق کاری گروه ( تحقیقات کاربردی/ تجربه پیاده سازی ایده) :</vt:lpstr>
      <vt:lpstr> خلاصه ایده محوری:</vt:lpstr>
      <vt:lpstr> هدف از ایده :</vt:lpstr>
      <vt:lpstr> ويژگي هاي محصول :</vt:lpstr>
      <vt:lpstr> توجیه فني و نوآورانه بودن ايده :</vt:lpstr>
      <vt:lpstr> توجیه اقتصادي ایده :</vt:lpstr>
      <vt:lpstr> وجه تمايز و شاخص اصلي نسبت به رقبا :</vt:lpstr>
      <vt:lpstr> فرصت های توسعه :</vt:lpstr>
      <vt:lpstr>مراحل و روش اجرا :</vt:lpstr>
      <vt:lpstr>برنامه زمان بندی فازهای اصلی :</vt:lpstr>
      <vt:lpstr>بررسی بازار ایده :</vt:lpstr>
      <vt:lpstr>معرفی رقبا در بازار (داخل و خارج) :   نقاط قوت و ضعف  به تفکیک </vt:lpstr>
      <vt:lpstr>هزینه های برآورد شده :</vt:lpstr>
      <vt:lpstr>حمایت های مورد نیاز :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Res-pakmehr</cp:lastModifiedBy>
  <cp:revision>794</cp:revision>
  <dcterms:created xsi:type="dcterms:W3CDTF">2010-05-23T14:28:12Z</dcterms:created>
  <dcterms:modified xsi:type="dcterms:W3CDTF">2026-08-05T10:15:05Z</dcterms:modified>
</cp:coreProperties>
</file>